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78" r:id="rId4"/>
    <p:sldId id="279" r:id="rId5"/>
    <p:sldId id="273" r:id="rId6"/>
    <p:sldId id="280" r:id="rId7"/>
    <p:sldId id="274" r:id="rId8"/>
    <p:sldId id="281" r:id="rId9"/>
    <p:sldId id="282" r:id="rId10"/>
    <p:sldId id="284" r:id="rId11"/>
    <p:sldId id="288" r:id="rId12"/>
    <p:sldId id="285" r:id="rId13"/>
    <p:sldId id="286" r:id="rId14"/>
    <p:sldId id="287" r:id="rId15"/>
    <p:sldId id="258" r:id="rId16"/>
    <p:sldId id="289" r:id="rId17"/>
    <p:sldId id="257" r:id="rId18"/>
    <p:sldId id="272" r:id="rId19"/>
    <p:sldId id="268" r:id="rId20"/>
    <p:sldId id="275" r:id="rId21"/>
    <p:sldId id="260" r:id="rId22"/>
    <p:sldId id="261" r:id="rId23"/>
    <p:sldId id="262" r:id="rId24"/>
    <p:sldId id="276" r:id="rId25"/>
    <p:sldId id="277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5"/>
    <p:restoredTop sz="94632"/>
  </p:normalViewPr>
  <p:slideViewPr>
    <p:cSldViewPr snapToGrid="0">
      <p:cViewPr varScale="1">
        <p:scale>
          <a:sx n="102" d="100"/>
          <a:sy n="102" d="100"/>
        </p:scale>
        <p:origin x="768" y="176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AEB54-2431-AA42-B42C-2AE0409EEAC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DAEED-1A39-B848-A7AB-4A2705FF6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4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02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5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6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73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12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82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4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02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32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0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40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31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04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3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7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1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00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04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4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2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23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37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80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DAEED-1A39-B848-A7AB-4A2705FF68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5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E786-CF3B-DEAF-CA92-BCD94C65D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F3EF8-3E63-3E84-E1C5-00C65E0B9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551FA-48A4-78B4-6A2D-9DFEFF72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DBDDD-82D6-8886-89AD-0C478656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702FF-0184-9B32-9751-AD14FCC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32A8-57C4-384D-A6A5-DDECBC04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343B6-12B3-1C72-B11B-9FC110CCE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7112D-0323-47C6-8E60-4E95E991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BB283-5259-BED6-1890-DBC8FAD5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4E446-9796-ACD1-FFF8-584CB379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EBA62-CDA5-5B01-81EC-70AC8B81C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51B5C-3AFA-CAA9-C964-20972131E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2D288-E004-C95A-AAF8-529F9646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DEDEF-A6C9-2CEA-902A-29BA3D84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E10A-299D-C3DA-9311-EC9D39C3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0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D257-B6E3-D837-9BA8-F8D14D5D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CA6C-CD9E-D4E9-741C-209CC29B7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3FF83-5E9A-399E-18FF-7C46CF31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8BBAF-9743-8572-EEC9-585937F9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23178-92C9-E2EA-9888-9FF8C96D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5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63E3-EE44-03C7-3A6F-36F4D9AC0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FA69D-C061-3120-3E19-01968EA13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AAB4C-42C5-C37A-A4DA-C4A10413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30754-05B8-2A7E-CD16-CF552192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8F23-BC9E-07D0-9F21-2C793E64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1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7E24-3032-D471-BD42-1389B685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F0154-4CD6-86AC-CC22-9E6180A7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EE5C3-7D2F-55A7-F81A-25886AD58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8D725-7128-701B-08CB-D85F5A676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C12B6-D8FB-7F22-D726-F1A6624E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4971-EB14-D0BC-6866-62474942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8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9D5E-4AD2-5B16-0053-69A5BF04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C9012-89F8-88FF-4BA8-E76153330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7D4DC-8B56-E9FF-D563-33C63A3E8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4619C-567E-6985-C009-21A0F5AFA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1EB618-DE9C-2142-63F1-E116312F7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65E74-8231-461F-365A-9A587665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EB351-7679-60C6-E3F0-FEE12444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92B5E4-453C-1634-9487-4728DFC4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F580-DD9E-98D9-A897-7F5F6967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6C75C-A663-63AC-13A8-89AFACD4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606BD-A2D6-5C94-64AC-773D94331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7AAA4-D828-F063-F7AA-3CF64A74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D8966-DD20-A9AD-4066-A618A160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C539B-19C5-F9F2-BA65-48859883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BA4D8-76D9-57ED-CD43-0DE2664A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C279-1BBD-D807-410C-63020229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0ED6F-A92E-EC3A-EC26-389E15269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3A49B-0C54-E7D3-904B-6E49600E9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F842F-6A9E-E7D8-A4F7-1E3B0DAF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63D30-CCFC-8867-F49A-AF6240EB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00CBC-D884-1FE4-5D29-C0026201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A4C-2EF8-27FA-D770-FBD5DA80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941CB-1409-0C41-5907-E8610571B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038AF-2CC6-9D79-FD8C-65C2813F9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B828B-FEFF-FD4F-7DFB-DC6943C3A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CC623-9C71-279B-6580-75A87EB88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5DE21-9621-3DED-F7DB-F797F287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41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FF93E0-D2E9-769C-2697-66B8B12D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E661-888F-08D6-484A-BFF8E98C1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F0E63-2A8F-8FE0-A4E5-C07ABD32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54CA5-5071-F249-9B53-E38A21A59582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0556F-566D-9451-4731-F83DE83F7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FBD1-2A33-85C7-A108-235FE00CD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9E52D-918D-D943-8D1C-D07A109B0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8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37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0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5D56-AC55-7439-08D6-CD7C59873D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Temporal Dynamics and Recurrent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A4E19-401C-541B-7619-9C59F50B6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0137" y="3634876"/>
            <a:ext cx="4291726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Bahnschrift" panose="020B0502040204020203" pitchFamily="34" charset="0"/>
              </a:rPr>
              <a:t>Jan Williams</a:t>
            </a:r>
          </a:p>
          <a:p>
            <a:endParaRPr lang="en-US" sz="2600" i="1" baseline="30000" dirty="0">
              <a:latin typeface="Bahnschrift" panose="020B0502040204020203" pitchFamily="34" charset="0"/>
            </a:endParaRPr>
          </a:p>
          <a:p>
            <a:r>
              <a:rPr lang="en-US" sz="2600" i="1" baseline="30000" dirty="0">
                <a:latin typeface="Bahnschrift" panose="020B0502040204020203" pitchFamily="34" charset="0"/>
              </a:rPr>
              <a:t>Department of Mechanical Engineering, University of Washington, Seattle WA</a:t>
            </a:r>
          </a:p>
          <a:p>
            <a:r>
              <a:rPr lang="en-US" sz="2600" baseline="30000" dirty="0">
                <a:latin typeface="Bahnschrift" panose="020B0502040204020203" pitchFamily="34" charset="0"/>
              </a:rPr>
              <a:t>Email: jmpw1@uw.edu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5A0B31-761A-A354-C3A3-1402AE4D2DDC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</a:t>
            </a:r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3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 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C2295EA7-0039-2CEB-8701-672423B2F615}"/>
              </a:ext>
            </a:extLst>
          </p:cNvPr>
          <p:cNvSpPr txBox="1"/>
          <p:nvPr/>
        </p:nvSpPr>
        <p:spPr>
          <a:xfrm>
            <a:off x="293949" y="848088"/>
            <a:ext cx="652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Generic RNN (sequence to sequence)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210F74-DC70-092E-CD32-DEEDBDC473A6}"/>
              </a:ext>
            </a:extLst>
          </p:cNvPr>
          <p:cNvSpPr/>
          <p:nvPr/>
        </p:nvSpPr>
        <p:spPr>
          <a:xfrm>
            <a:off x="552928" y="3879845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4A65A1-5880-E4FB-E0A7-581489410A39}"/>
              </a:ext>
            </a:extLst>
          </p:cNvPr>
          <p:cNvSpPr txBox="1"/>
          <p:nvPr/>
        </p:nvSpPr>
        <p:spPr>
          <a:xfrm>
            <a:off x="642263" y="4074448"/>
            <a:ext cx="147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8D218B-EC1B-8879-7F2E-70A9D55D64EA}"/>
                  </a:ext>
                </a:extLst>
              </p:cNvPr>
              <p:cNvSpPr txBox="1"/>
              <p:nvPr/>
            </p:nvSpPr>
            <p:spPr>
              <a:xfrm>
                <a:off x="432049" y="5572295"/>
                <a:ext cx="1970348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8D218B-EC1B-8879-7F2E-70A9D55D6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9" y="5572295"/>
                <a:ext cx="1970348" cy="321178"/>
              </a:xfrm>
              <a:prstGeom prst="rect">
                <a:avLst/>
              </a:prstGeom>
              <a:blipFill>
                <a:blip r:embed="rId4"/>
                <a:stretch>
                  <a:fillRect l="-1923" r="-64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68A2C6-176A-1B53-0B93-A8DADFBEB35D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1417223" y="5182552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A5F52B3-2CB4-1918-D64F-DFEEA956A3F8}"/>
              </a:ext>
            </a:extLst>
          </p:cNvPr>
          <p:cNvSpPr/>
          <p:nvPr/>
        </p:nvSpPr>
        <p:spPr>
          <a:xfrm>
            <a:off x="326133" y="5572294"/>
            <a:ext cx="2175162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BB5B91-6647-85AC-9DEF-0D7C47BE3700}"/>
              </a:ext>
            </a:extLst>
          </p:cNvPr>
          <p:cNvCxnSpPr/>
          <p:nvPr/>
        </p:nvCxnSpPr>
        <p:spPr>
          <a:xfrm flipV="1">
            <a:off x="1413713" y="3489611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D01AB09-6083-1982-B2F3-7A405CCD4156}"/>
              </a:ext>
            </a:extLst>
          </p:cNvPr>
          <p:cNvSpPr/>
          <p:nvPr/>
        </p:nvSpPr>
        <p:spPr>
          <a:xfrm>
            <a:off x="1171258" y="3099377"/>
            <a:ext cx="484909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E9B465-B4FB-0BB0-90DE-1B2FD88AF68C}"/>
                  </a:ext>
                </a:extLst>
              </p:cNvPr>
              <p:cNvSpPr txBox="1"/>
              <p:nvPr/>
            </p:nvSpPr>
            <p:spPr>
              <a:xfrm>
                <a:off x="1310543" y="3135476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E9B465-B4FB-0BB0-90DE-1B2FD88AF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543" y="3135476"/>
                <a:ext cx="206339" cy="307777"/>
              </a:xfrm>
              <a:prstGeom prst="rect">
                <a:avLst/>
              </a:prstGeom>
              <a:blipFill>
                <a:blip r:embed="rId5"/>
                <a:stretch>
                  <a:fillRect l="-29412" r="-23529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U-Turn Arrow 24">
            <a:extLst>
              <a:ext uri="{FF2B5EF4-FFF2-40B4-BE49-F238E27FC236}">
                <a16:creationId xmlns:a16="http://schemas.microsoft.com/office/drawing/2014/main" id="{830BCD5E-F677-0474-C7F6-71F79CA93C32}"/>
              </a:ext>
            </a:extLst>
          </p:cNvPr>
          <p:cNvSpPr/>
          <p:nvPr/>
        </p:nvSpPr>
        <p:spPr>
          <a:xfrm rot="5400000">
            <a:off x="1815648" y="4496912"/>
            <a:ext cx="1149193" cy="222087"/>
          </a:xfrm>
          <a:prstGeom prst="utur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2558764-CCCC-65C4-61EC-7AD0CC7728C2}"/>
              </a:ext>
            </a:extLst>
          </p:cNvPr>
          <p:cNvSpPr/>
          <p:nvPr/>
        </p:nvSpPr>
        <p:spPr>
          <a:xfrm>
            <a:off x="3878675" y="3894831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AFF9EC-C651-1D97-CFE7-FD56BED2EE50}"/>
              </a:ext>
            </a:extLst>
          </p:cNvPr>
          <p:cNvSpPr txBox="1"/>
          <p:nvPr/>
        </p:nvSpPr>
        <p:spPr>
          <a:xfrm>
            <a:off x="3892960" y="4076637"/>
            <a:ext cx="1700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33C544-4756-3BEE-F392-38B3EA2D9077}"/>
                  </a:ext>
                </a:extLst>
              </p:cNvPr>
              <p:cNvSpPr txBox="1"/>
              <p:nvPr/>
            </p:nvSpPr>
            <p:spPr>
              <a:xfrm>
                <a:off x="4642108" y="5587278"/>
                <a:ext cx="20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33C544-4756-3BEE-F392-38B3EA2D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108" y="5587278"/>
                <a:ext cx="206339" cy="307777"/>
              </a:xfrm>
              <a:prstGeom prst="rect">
                <a:avLst/>
              </a:prstGeom>
              <a:blipFill>
                <a:blip r:embed="rId6"/>
                <a:stretch>
                  <a:fillRect l="-29412" r="-2352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26C796-F3F5-38AF-C4FC-767B6ABF7045}"/>
              </a:ext>
            </a:extLst>
          </p:cNvPr>
          <p:cNvCxnSpPr>
            <a:cxnSpLocks/>
          </p:cNvCxnSpPr>
          <p:nvPr/>
        </p:nvCxnSpPr>
        <p:spPr>
          <a:xfrm flipV="1">
            <a:off x="4740520" y="3482524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83E60-7603-791C-E47E-AC27921CADE0}"/>
              </a:ext>
            </a:extLst>
          </p:cNvPr>
          <p:cNvSpPr/>
          <p:nvPr/>
        </p:nvSpPr>
        <p:spPr>
          <a:xfrm>
            <a:off x="4539033" y="5587280"/>
            <a:ext cx="394854" cy="3487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2347EE-36B2-D18F-A6B8-207B0659E0D0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607266" y="4546184"/>
            <a:ext cx="8869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ADB876-9A0B-38ED-7A16-6FD01A811DDF}"/>
                  </a:ext>
                </a:extLst>
              </p:cNvPr>
              <p:cNvSpPr txBox="1"/>
              <p:nvPr/>
            </p:nvSpPr>
            <p:spPr>
              <a:xfrm>
                <a:off x="5936077" y="4105448"/>
                <a:ext cx="3140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ADB876-9A0B-38ED-7A16-6FD01A811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077" y="4105448"/>
                <a:ext cx="314060" cy="307777"/>
              </a:xfrm>
              <a:prstGeom prst="rect">
                <a:avLst/>
              </a:prstGeom>
              <a:blipFill>
                <a:blip r:embed="rId7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E8796E4-F3B1-45FB-90FE-A571ECF561A1}"/>
              </a:ext>
            </a:extLst>
          </p:cNvPr>
          <p:cNvSpPr/>
          <p:nvPr/>
        </p:nvSpPr>
        <p:spPr>
          <a:xfrm>
            <a:off x="5761314" y="4064466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8817AE9-DBF5-9B24-90DF-336D092ADCB2}"/>
              </a:ext>
            </a:extLst>
          </p:cNvPr>
          <p:cNvSpPr/>
          <p:nvPr/>
        </p:nvSpPr>
        <p:spPr>
          <a:xfrm>
            <a:off x="6494227" y="3894831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2332B2-825C-96ED-A4C1-73C77DA915AC}"/>
                  </a:ext>
                </a:extLst>
              </p:cNvPr>
              <p:cNvSpPr txBox="1"/>
              <p:nvPr/>
            </p:nvSpPr>
            <p:spPr>
              <a:xfrm>
                <a:off x="8592336" y="4176209"/>
                <a:ext cx="3510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2332B2-825C-96ED-A4C1-73C77DA91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336" y="4176209"/>
                <a:ext cx="35105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4CC3B0-0500-1386-5389-FFB0F077FAB6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130289" y="4546184"/>
            <a:ext cx="8869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AD654A-7611-CB85-2D6D-0CA23AC6D64A}"/>
                  </a:ext>
                </a:extLst>
              </p:cNvPr>
              <p:cNvSpPr txBox="1"/>
              <p:nvPr/>
            </p:nvSpPr>
            <p:spPr>
              <a:xfrm>
                <a:off x="9282592" y="4120184"/>
                <a:ext cx="6342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AD654A-7611-CB85-2D6D-0CA23AC6D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592" y="4120184"/>
                <a:ext cx="634213" cy="307777"/>
              </a:xfrm>
              <a:prstGeom prst="rect">
                <a:avLst/>
              </a:prstGeom>
              <a:blipFill>
                <a:blip r:embed="rId9"/>
                <a:stretch>
                  <a:fillRect l="-10000" r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2965780-1F39-97AE-A8ED-96738FC2E215}"/>
              </a:ext>
            </a:extLst>
          </p:cNvPr>
          <p:cNvSpPr/>
          <p:nvPr/>
        </p:nvSpPr>
        <p:spPr>
          <a:xfrm>
            <a:off x="9284337" y="4064466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2CA0D7-732A-C03C-265B-8640F699C3BB}"/>
              </a:ext>
            </a:extLst>
          </p:cNvPr>
          <p:cNvSpPr/>
          <p:nvPr/>
        </p:nvSpPr>
        <p:spPr>
          <a:xfrm>
            <a:off x="10017250" y="3894831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783DC7-01EC-0438-7DE1-95AC3304CB48}"/>
              </a:ext>
            </a:extLst>
          </p:cNvPr>
          <p:cNvCxnSpPr>
            <a:cxnSpLocks/>
          </p:cNvCxnSpPr>
          <p:nvPr/>
        </p:nvCxnSpPr>
        <p:spPr>
          <a:xfrm>
            <a:off x="8222818" y="4546184"/>
            <a:ext cx="2792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3F3C4C-077A-7857-1F7D-65A6AE750742}"/>
              </a:ext>
            </a:extLst>
          </p:cNvPr>
          <p:cNvCxnSpPr/>
          <p:nvPr/>
        </p:nvCxnSpPr>
        <p:spPr>
          <a:xfrm flipV="1">
            <a:off x="10879190" y="3505088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A660F79-74C9-2141-24B9-CB4C6311C657}"/>
              </a:ext>
            </a:extLst>
          </p:cNvPr>
          <p:cNvSpPr/>
          <p:nvPr/>
        </p:nvSpPr>
        <p:spPr>
          <a:xfrm>
            <a:off x="10636735" y="3114854"/>
            <a:ext cx="484909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05821D8-BA22-9283-74F9-5A3B5346C28F}"/>
                  </a:ext>
                </a:extLst>
              </p:cNvPr>
              <p:cNvSpPr txBox="1"/>
              <p:nvPr/>
            </p:nvSpPr>
            <p:spPr>
              <a:xfrm>
                <a:off x="10688942" y="3169142"/>
                <a:ext cx="3889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05821D8-BA22-9283-74F9-5A3B5346C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942" y="3169142"/>
                <a:ext cx="388953" cy="307777"/>
              </a:xfrm>
              <a:prstGeom prst="rect">
                <a:avLst/>
              </a:prstGeom>
              <a:blipFill>
                <a:blip r:embed="rId10"/>
                <a:stretch>
                  <a:fillRect l="-156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3FA0CEA-7B26-208E-E489-402001551B0B}"/>
                  </a:ext>
                </a:extLst>
              </p:cNvPr>
              <p:cNvSpPr txBox="1"/>
              <p:nvPr/>
            </p:nvSpPr>
            <p:spPr>
              <a:xfrm>
                <a:off x="4619827" y="3149951"/>
                <a:ext cx="3140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3FA0CEA-7B26-208E-E489-40200155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27" y="3149951"/>
                <a:ext cx="314060" cy="307777"/>
              </a:xfrm>
              <a:prstGeom prst="rect">
                <a:avLst/>
              </a:prstGeom>
              <a:blipFill>
                <a:blip r:embed="rId11"/>
                <a:stretch>
                  <a:fillRect l="-15385" r="-384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FD522CE-85A3-02CD-7A13-F3F019DA4306}"/>
              </a:ext>
            </a:extLst>
          </p:cNvPr>
          <p:cNvSpPr/>
          <p:nvPr/>
        </p:nvSpPr>
        <p:spPr>
          <a:xfrm>
            <a:off x="4445064" y="3108969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56CB48-D607-0E6B-819B-595D34C9E4F3}"/>
              </a:ext>
            </a:extLst>
          </p:cNvPr>
          <p:cNvCxnSpPr/>
          <p:nvPr/>
        </p:nvCxnSpPr>
        <p:spPr>
          <a:xfrm flipV="1">
            <a:off x="4740517" y="5183643"/>
            <a:ext cx="2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2123AE-F6E6-BE33-77CE-A4BBE2BD4A4C}"/>
              </a:ext>
            </a:extLst>
          </p:cNvPr>
          <p:cNvCxnSpPr>
            <a:cxnSpLocks/>
          </p:cNvCxnSpPr>
          <p:nvPr/>
        </p:nvCxnSpPr>
        <p:spPr>
          <a:xfrm flipV="1">
            <a:off x="4736459" y="2927198"/>
            <a:ext cx="0" cy="180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B469136-FB6D-05E8-50DC-EEA2A933C2B5}"/>
              </a:ext>
            </a:extLst>
          </p:cNvPr>
          <p:cNvSpPr/>
          <p:nvPr/>
        </p:nvSpPr>
        <p:spPr>
          <a:xfrm>
            <a:off x="4100861" y="2075138"/>
            <a:ext cx="1351989" cy="850488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EFA86-5BFA-C9DE-2604-0E6AB8D49824}"/>
              </a:ext>
            </a:extLst>
          </p:cNvPr>
          <p:cNvSpPr txBox="1"/>
          <p:nvPr/>
        </p:nvSpPr>
        <p:spPr>
          <a:xfrm>
            <a:off x="4282078" y="2154543"/>
            <a:ext cx="98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 Process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DAD2A1-1A4E-F95C-F2EC-B734824F958F}"/>
              </a:ext>
            </a:extLst>
          </p:cNvPr>
          <p:cNvCxnSpPr>
            <a:cxnSpLocks/>
          </p:cNvCxnSpPr>
          <p:nvPr/>
        </p:nvCxnSpPr>
        <p:spPr>
          <a:xfrm flipV="1">
            <a:off x="4742969" y="1691833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DF00AF6-5609-FCC8-D077-9C23D4B34CDF}"/>
                  </a:ext>
                </a:extLst>
              </p:cNvPr>
              <p:cNvSpPr txBox="1"/>
              <p:nvPr/>
            </p:nvSpPr>
            <p:spPr>
              <a:xfrm>
                <a:off x="4619826" y="1318193"/>
                <a:ext cx="299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DF00AF6-5609-FCC8-D077-9C23D4B34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26" y="1318193"/>
                <a:ext cx="299506" cy="307777"/>
              </a:xfrm>
              <a:prstGeom prst="rect">
                <a:avLst/>
              </a:prstGeom>
              <a:blipFill>
                <a:blip r:embed="rId12"/>
                <a:stretch>
                  <a:fillRect l="-8000" r="-4000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62C0CBF-9356-BB8C-82BB-D0C8BE6C314E}"/>
              </a:ext>
            </a:extLst>
          </p:cNvPr>
          <p:cNvSpPr/>
          <p:nvPr/>
        </p:nvSpPr>
        <p:spPr>
          <a:xfrm>
            <a:off x="4445063" y="1277211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F9C520-838C-08A4-CDFF-AC968292CB3E}"/>
              </a:ext>
            </a:extLst>
          </p:cNvPr>
          <p:cNvCxnSpPr>
            <a:cxnSpLocks/>
          </p:cNvCxnSpPr>
          <p:nvPr/>
        </p:nvCxnSpPr>
        <p:spPr>
          <a:xfrm flipV="1">
            <a:off x="7325758" y="3482524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165685-463D-8917-CA85-1F49167E08DA}"/>
                  </a:ext>
                </a:extLst>
              </p:cNvPr>
              <p:cNvSpPr txBox="1"/>
              <p:nvPr/>
            </p:nvSpPr>
            <p:spPr>
              <a:xfrm>
                <a:off x="7205065" y="3149951"/>
                <a:ext cx="3200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165685-463D-8917-CA85-1F49167E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065" y="3149951"/>
                <a:ext cx="320024" cy="307777"/>
              </a:xfrm>
              <a:prstGeom prst="rect">
                <a:avLst/>
              </a:prstGeom>
              <a:blipFill>
                <a:blip r:embed="rId13"/>
                <a:stretch>
                  <a:fillRect l="-19231" r="-769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FB31C2E-641E-323C-31F7-0343ED1DEEFC}"/>
              </a:ext>
            </a:extLst>
          </p:cNvPr>
          <p:cNvSpPr/>
          <p:nvPr/>
        </p:nvSpPr>
        <p:spPr>
          <a:xfrm>
            <a:off x="7030302" y="3108969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2F0249B-5F84-F92E-E2AB-9894AA254974}"/>
              </a:ext>
            </a:extLst>
          </p:cNvPr>
          <p:cNvCxnSpPr>
            <a:cxnSpLocks/>
          </p:cNvCxnSpPr>
          <p:nvPr/>
        </p:nvCxnSpPr>
        <p:spPr>
          <a:xfrm flipV="1">
            <a:off x="7321697" y="2927198"/>
            <a:ext cx="0" cy="180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BA436E-436A-2A60-844B-BB1E3566F6F0}"/>
              </a:ext>
            </a:extLst>
          </p:cNvPr>
          <p:cNvSpPr/>
          <p:nvPr/>
        </p:nvSpPr>
        <p:spPr>
          <a:xfrm>
            <a:off x="6686099" y="2075138"/>
            <a:ext cx="1351989" cy="850488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ADED19-CB3F-4DEB-C7D5-E06D7185F35A}"/>
              </a:ext>
            </a:extLst>
          </p:cNvPr>
          <p:cNvSpPr txBox="1"/>
          <p:nvPr/>
        </p:nvSpPr>
        <p:spPr>
          <a:xfrm>
            <a:off x="6867316" y="2154543"/>
            <a:ext cx="98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 Process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DBC232F-2B0E-C376-9566-D93301C059CE}"/>
              </a:ext>
            </a:extLst>
          </p:cNvPr>
          <p:cNvCxnSpPr>
            <a:cxnSpLocks/>
          </p:cNvCxnSpPr>
          <p:nvPr/>
        </p:nvCxnSpPr>
        <p:spPr>
          <a:xfrm flipV="1">
            <a:off x="7321697" y="1691750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18F6CA-201A-3B95-CCAF-D4985DFF3E19}"/>
                  </a:ext>
                </a:extLst>
              </p:cNvPr>
              <p:cNvSpPr txBox="1"/>
              <p:nvPr/>
            </p:nvSpPr>
            <p:spPr>
              <a:xfrm>
                <a:off x="7205064" y="1318193"/>
                <a:ext cx="3054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18F6CA-201A-3B95-CCAF-D4985DFF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064" y="1318193"/>
                <a:ext cx="305468" cy="307777"/>
              </a:xfrm>
              <a:prstGeom prst="rect">
                <a:avLst/>
              </a:prstGeom>
              <a:blipFill>
                <a:blip r:embed="rId14"/>
                <a:stretch>
                  <a:fillRect l="-12000" r="-4000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2EF6DC3-A185-703D-4FD7-C9BEC8124D99}"/>
              </a:ext>
            </a:extLst>
          </p:cNvPr>
          <p:cNvSpPr/>
          <p:nvPr/>
        </p:nvSpPr>
        <p:spPr>
          <a:xfrm>
            <a:off x="7030301" y="1277211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0C7C6B42-2A8A-43F2-9DDC-00F28ECDAD4D}"/>
              </a:ext>
            </a:extLst>
          </p:cNvPr>
          <p:cNvCxnSpPr>
            <a:cxnSpLocks/>
            <a:endCxn id="1025" idx="2"/>
          </p:cNvCxnSpPr>
          <p:nvPr/>
        </p:nvCxnSpPr>
        <p:spPr>
          <a:xfrm flipV="1">
            <a:off x="10875360" y="2911008"/>
            <a:ext cx="3830" cy="196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913B6427-90C7-F88D-B1BD-A1835881683E}"/>
              </a:ext>
            </a:extLst>
          </p:cNvPr>
          <p:cNvSpPr/>
          <p:nvPr/>
        </p:nvSpPr>
        <p:spPr>
          <a:xfrm>
            <a:off x="10203195" y="2060520"/>
            <a:ext cx="1351989" cy="850488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819FBEA-94A8-5F10-C3AC-311FAB57549F}"/>
              </a:ext>
            </a:extLst>
          </p:cNvPr>
          <p:cNvSpPr txBox="1"/>
          <p:nvPr/>
        </p:nvSpPr>
        <p:spPr>
          <a:xfrm>
            <a:off x="10384412" y="2139925"/>
            <a:ext cx="98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 Process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77A533BD-7E84-06D4-D877-4869AF2FE7E7}"/>
              </a:ext>
            </a:extLst>
          </p:cNvPr>
          <p:cNvCxnSpPr>
            <a:cxnSpLocks/>
          </p:cNvCxnSpPr>
          <p:nvPr/>
        </p:nvCxnSpPr>
        <p:spPr>
          <a:xfrm flipV="1">
            <a:off x="10845303" y="1677215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727442BA-1276-932C-6AD7-5902AC8B7DCA}"/>
                  </a:ext>
                </a:extLst>
              </p:cNvPr>
              <p:cNvSpPr txBox="1"/>
              <p:nvPr/>
            </p:nvSpPr>
            <p:spPr>
              <a:xfrm>
                <a:off x="10722160" y="1303575"/>
                <a:ext cx="376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727442BA-1276-932C-6AD7-5902AC8B7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160" y="1303575"/>
                <a:ext cx="376129" cy="307777"/>
              </a:xfrm>
              <a:prstGeom prst="rect">
                <a:avLst/>
              </a:prstGeom>
              <a:blipFill>
                <a:blip r:embed="rId15"/>
                <a:stretch>
                  <a:fillRect l="-967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CB698390-F6C1-2DEA-9F39-E900C43F774C}"/>
              </a:ext>
            </a:extLst>
          </p:cNvPr>
          <p:cNvSpPr/>
          <p:nvPr/>
        </p:nvSpPr>
        <p:spPr>
          <a:xfrm>
            <a:off x="10547397" y="1262593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ounded Rectangle 1030">
            <a:extLst>
              <a:ext uri="{FF2B5EF4-FFF2-40B4-BE49-F238E27FC236}">
                <a16:creationId xmlns:a16="http://schemas.microsoft.com/office/drawing/2014/main" id="{C860F3A1-E752-1C4C-5E3E-D888E67B1959}"/>
              </a:ext>
            </a:extLst>
          </p:cNvPr>
          <p:cNvSpPr/>
          <p:nvPr/>
        </p:nvSpPr>
        <p:spPr>
          <a:xfrm>
            <a:off x="6625521" y="5400393"/>
            <a:ext cx="1386896" cy="590001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6F09CBAC-2E56-53C3-BB70-F9AC27957EBE}"/>
              </a:ext>
            </a:extLst>
          </p:cNvPr>
          <p:cNvSpPr txBox="1"/>
          <p:nvPr/>
        </p:nvSpPr>
        <p:spPr>
          <a:xfrm>
            <a:off x="6645633" y="5507868"/>
            <a:ext cx="1400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Embedding</a:t>
            </a: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4D6CF65D-92C3-C815-8F96-52FF96B05F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17047" y="5118123"/>
            <a:ext cx="241300" cy="282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355529E2-5F62-DDF1-90E1-2EFD8C51924D}"/>
                  </a:ext>
                </a:extLst>
              </p:cNvPr>
              <p:cNvSpPr txBox="1"/>
              <p:nvPr/>
            </p:nvSpPr>
            <p:spPr>
              <a:xfrm>
                <a:off x="5885646" y="5545141"/>
                <a:ext cx="299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34" name="TextBox 1033">
                <a:extLst>
                  <a:ext uri="{FF2B5EF4-FFF2-40B4-BE49-F238E27FC236}">
                    <a16:creationId xmlns:a16="http://schemas.microsoft.com/office/drawing/2014/main" id="{355529E2-5F62-DDF1-90E1-2EFD8C51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646" y="5545141"/>
                <a:ext cx="299506" cy="307777"/>
              </a:xfrm>
              <a:prstGeom prst="rect">
                <a:avLst/>
              </a:prstGeom>
              <a:blipFill>
                <a:blip r:embed="rId17"/>
                <a:stretch>
                  <a:fillRect l="-12000" r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5" name="Rounded Rectangle 1034">
            <a:extLst>
              <a:ext uri="{FF2B5EF4-FFF2-40B4-BE49-F238E27FC236}">
                <a16:creationId xmlns:a16="http://schemas.microsoft.com/office/drawing/2014/main" id="{56C73399-484A-4A23-DADB-ABEC30666CF3}"/>
              </a:ext>
            </a:extLst>
          </p:cNvPr>
          <p:cNvSpPr/>
          <p:nvPr/>
        </p:nvSpPr>
        <p:spPr>
          <a:xfrm>
            <a:off x="5733419" y="5526750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52AA7522-C54A-F9B1-EC7B-49080CDD1D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6400366" y="5489390"/>
            <a:ext cx="285969" cy="415208"/>
          </a:xfrm>
          <a:prstGeom prst="rect">
            <a:avLst/>
          </a:prstGeom>
        </p:spPr>
      </p:pic>
      <p:sp>
        <p:nvSpPr>
          <p:cNvPr id="1038" name="Rounded Rectangle 1037">
            <a:extLst>
              <a:ext uri="{FF2B5EF4-FFF2-40B4-BE49-F238E27FC236}">
                <a16:creationId xmlns:a16="http://schemas.microsoft.com/office/drawing/2014/main" id="{AAA693E7-9258-052E-27BE-B6CD40B476B4}"/>
              </a:ext>
            </a:extLst>
          </p:cNvPr>
          <p:cNvSpPr/>
          <p:nvPr/>
        </p:nvSpPr>
        <p:spPr>
          <a:xfrm>
            <a:off x="10181912" y="5421135"/>
            <a:ext cx="1386896" cy="590001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BA9DE5C2-7913-4012-1F9C-A60801C7EE09}"/>
              </a:ext>
            </a:extLst>
          </p:cNvPr>
          <p:cNvSpPr txBox="1"/>
          <p:nvPr/>
        </p:nvSpPr>
        <p:spPr>
          <a:xfrm>
            <a:off x="10202024" y="5528610"/>
            <a:ext cx="1400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Embedding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45E33AE4-0A44-21B6-B07F-1BE08A7446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3438" y="5138865"/>
            <a:ext cx="241300" cy="282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ACD1D46F-FF77-A1C6-77A0-E377B8584BA6}"/>
                  </a:ext>
                </a:extLst>
              </p:cNvPr>
              <p:cNvSpPr txBox="1"/>
              <p:nvPr/>
            </p:nvSpPr>
            <p:spPr>
              <a:xfrm>
                <a:off x="9308999" y="5558130"/>
                <a:ext cx="6196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ACD1D46F-FF77-A1C6-77A0-E377B858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999" y="5558130"/>
                <a:ext cx="619657" cy="307777"/>
              </a:xfrm>
              <a:prstGeom prst="rect">
                <a:avLst/>
              </a:prstGeom>
              <a:blipFill>
                <a:blip r:embed="rId18"/>
                <a:stretch>
                  <a:fillRect l="-4000" r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D8F94392-714A-B204-A809-103C2AD9BAAB}"/>
              </a:ext>
            </a:extLst>
          </p:cNvPr>
          <p:cNvSpPr/>
          <p:nvPr/>
        </p:nvSpPr>
        <p:spPr>
          <a:xfrm>
            <a:off x="9308998" y="5547492"/>
            <a:ext cx="571723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A0D6516E-5A7D-F398-5753-E4643BBCF9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967568" y="5543990"/>
            <a:ext cx="241300" cy="39215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57C32B3-D654-A397-0647-DBED934E2186}"/>
              </a:ext>
            </a:extLst>
          </p:cNvPr>
          <p:cNvSpPr txBox="1"/>
          <p:nvPr/>
        </p:nvSpPr>
        <p:spPr>
          <a:xfrm>
            <a:off x="6495765" y="4070659"/>
            <a:ext cx="1700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 Decoder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6BCC4EC5-49E7-ACE3-4E0E-BB27F7FD90A7}"/>
              </a:ext>
            </a:extLst>
          </p:cNvPr>
          <p:cNvSpPr txBox="1"/>
          <p:nvPr/>
        </p:nvSpPr>
        <p:spPr>
          <a:xfrm>
            <a:off x="10044079" y="4070659"/>
            <a:ext cx="1700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 Decoder</a:t>
            </a:r>
          </a:p>
        </p:txBody>
      </p:sp>
      <p:cxnSp>
        <p:nvCxnSpPr>
          <p:cNvPr id="1047" name="Elbow Connector 1046">
            <a:extLst>
              <a:ext uri="{FF2B5EF4-FFF2-40B4-BE49-F238E27FC236}">
                <a16:creationId xmlns:a16="http://schemas.microsoft.com/office/drawing/2014/main" id="{B1A006BB-C414-6FBD-04BD-31B3A2E5B78D}"/>
              </a:ext>
            </a:extLst>
          </p:cNvPr>
          <p:cNvCxnSpPr>
            <a:stCxn id="23" idx="3"/>
            <a:endCxn id="30" idx="1"/>
          </p:cNvCxnSpPr>
          <p:nvPr/>
        </p:nvCxnSpPr>
        <p:spPr>
          <a:xfrm>
            <a:off x="1656167" y="3294249"/>
            <a:ext cx="2882866" cy="246741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FF0B1B94-E1B1-2FE7-81AA-D99A044B235D}"/>
              </a:ext>
            </a:extLst>
          </p:cNvPr>
          <p:cNvSpPr txBox="1"/>
          <p:nvPr/>
        </p:nvSpPr>
        <p:spPr>
          <a:xfrm>
            <a:off x="563667" y="1772219"/>
            <a:ext cx="2783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Bahnschrift" panose="020B0502040204020203" pitchFamily="34" charset="0"/>
              </a:rPr>
              <a:t>Machine translation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" panose="020B0502040204020203" pitchFamily="34" charset="0"/>
              </a:rPr>
              <a:t>Movie captioning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" panose="020B0502040204020203" pitchFamily="34" charset="0"/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296057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97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RNN Forecasting (Code)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2F61-C321-CABC-D121-9A0CDDC6834E}"/>
              </a:ext>
            </a:extLst>
          </p:cNvPr>
          <p:cNvSpPr txBox="1"/>
          <p:nvPr/>
        </p:nvSpPr>
        <p:spPr>
          <a:xfrm>
            <a:off x="340241" y="1534527"/>
            <a:ext cx="10803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Bahnschrift" panose="020B0502040204020203" pitchFamily="34" charset="0"/>
            </a:endParaRPr>
          </a:p>
          <a:p>
            <a:r>
              <a:rPr lang="en-US" sz="2200" dirty="0">
                <a:latin typeface="Bahnschrift" panose="020B0502040204020203" pitchFamily="34" charset="0"/>
              </a:rPr>
              <a:t>GitHub: https://</a:t>
            </a:r>
            <a:r>
              <a:rPr lang="en-US" sz="2200" dirty="0" err="1">
                <a:latin typeface="Bahnschrift" panose="020B0502040204020203" pitchFamily="34" charset="0"/>
              </a:rPr>
              <a:t>github.com</a:t>
            </a:r>
            <a:r>
              <a:rPr lang="en-US" sz="2200" dirty="0">
                <a:latin typeface="Bahnschrift" panose="020B0502040204020203" pitchFamily="34" charset="0"/>
              </a:rPr>
              <a:t>/</a:t>
            </a:r>
            <a:r>
              <a:rPr lang="en-US" sz="2200" dirty="0" err="1">
                <a:latin typeface="Bahnschrift" panose="020B0502040204020203" pitchFamily="34" charset="0"/>
              </a:rPr>
              <a:t>dynamicslab</a:t>
            </a:r>
            <a:r>
              <a:rPr lang="en-US" sz="2200" dirty="0">
                <a:latin typeface="Bahnschrift" panose="020B0502040204020203" pitchFamily="34" charset="0"/>
              </a:rPr>
              <a:t>/</a:t>
            </a:r>
            <a:r>
              <a:rPr lang="en-US" sz="2200" dirty="0" err="1">
                <a:latin typeface="Bahnschrift" panose="020B0502040204020203" pitchFamily="34" charset="0"/>
              </a:rPr>
              <a:t>ctf</a:t>
            </a:r>
            <a:r>
              <a:rPr lang="en-US" sz="2200" dirty="0">
                <a:latin typeface="Bahnschrift" panose="020B0502040204020203" pitchFamily="34" charset="0"/>
              </a:rPr>
              <a:t>-dl-tutorial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427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97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Vanishing gradients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504D55-A48C-3834-CC37-8275739DEED9}"/>
              </a:ext>
            </a:extLst>
          </p:cNvPr>
          <p:cNvSpPr/>
          <p:nvPr/>
        </p:nvSpPr>
        <p:spPr>
          <a:xfrm>
            <a:off x="567037" y="2385273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B0392-B733-E710-6A5D-FAC7E17577E3}"/>
              </a:ext>
            </a:extLst>
          </p:cNvPr>
          <p:cNvSpPr txBox="1"/>
          <p:nvPr/>
        </p:nvSpPr>
        <p:spPr>
          <a:xfrm>
            <a:off x="936554" y="2775016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54CD3C-F123-EC99-C1C7-496A3292AE22}"/>
                  </a:ext>
                </a:extLst>
              </p:cNvPr>
              <p:cNvSpPr txBox="1"/>
              <p:nvPr/>
            </p:nvSpPr>
            <p:spPr>
              <a:xfrm>
                <a:off x="446158" y="4077723"/>
                <a:ext cx="1970348" cy="321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54CD3C-F123-EC99-C1C7-496A3292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58" y="4077723"/>
                <a:ext cx="1970348" cy="321178"/>
              </a:xfrm>
              <a:prstGeom prst="rect">
                <a:avLst/>
              </a:prstGeom>
              <a:blipFill>
                <a:blip r:embed="rId4"/>
                <a:stretch>
                  <a:fillRect l="-1282" r="-6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A82AFA-796C-4B02-E734-031B2A991288}"/>
              </a:ext>
            </a:extLst>
          </p:cNvPr>
          <p:cNvCxnSpPr>
            <a:stCxn id="7" idx="0"/>
            <a:endCxn id="3" idx="2"/>
          </p:cNvCxnSpPr>
          <p:nvPr/>
        </p:nvCxnSpPr>
        <p:spPr>
          <a:xfrm flipV="1">
            <a:off x="1431332" y="3687980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3ED1E0-9CDE-19BE-25D2-C927DFDE77BE}"/>
              </a:ext>
            </a:extLst>
          </p:cNvPr>
          <p:cNvSpPr/>
          <p:nvPr/>
        </p:nvSpPr>
        <p:spPr>
          <a:xfrm>
            <a:off x="340242" y="4077722"/>
            <a:ext cx="2175162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B511B5-A959-6186-5428-CFAE4BD9A897}"/>
              </a:ext>
            </a:extLst>
          </p:cNvPr>
          <p:cNvCxnSpPr>
            <a:cxnSpLocks/>
          </p:cNvCxnSpPr>
          <p:nvPr/>
        </p:nvCxnSpPr>
        <p:spPr>
          <a:xfrm flipV="1">
            <a:off x="1427822" y="1995039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09C7E8-2FAF-AC05-5756-B5BB46451C79}"/>
              </a:ext>
            </a:extLst>
          </p:cNvPr>
          <p:cNvSpPr/>
          <p:nvPr/>
        </p:nvSpPr>
        <p:spPr>
          <a:xfrm>
            <a:off x="1185367" y="1604805"/>
            <a:ext cx="484909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1A4C63-E718-3204-02A7-4A51505327F9}"/>
                  </a:ext>
                </a:extLst>
              </p:cNvPr>
              <p:cNvSpPr txBox="1"/>
              <p:nvPr/>
            </p:nvSpPr>
            <p:spPr>
              <a:xfrm>
                <a:off x="1289322" y="1604314"/>
                <a:ext cx="28315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1A4C63-E718-3204-02A7-4A5150532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322" y="1604314"/>
                <a:ext cx="283154" cy="307777"/>
              </a:xfrm>
              <a:prstGeom prst="rect">
                <a:avLst/>
              </a:prstGeom>
              <a:blipFill>
                <a:blip r:embed="rId5"/>
                <a:stretch>
                  <a:fillRect l="-21739" r="-869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U-Turn Arrow 14">
            <a:extLst>
              <a:ext uri="{FF2B5EF4-FFF2-40B4-BE49-F238E27FC236}">
                <a16:creationId xmlns:a16="http://schemas.microsoft.com/office/drawing/2014/main" id="{C3EB1222-790F-317C-5451-3D6CFABC4872}"/>
              </a:ext>
            </a:extLst>
          </p:cNvPr>
          <p:cNvSpPr/>
          <p:nvPr/>
        </p:nvSpPr>
        <p:spPr>
          <a:xfrm rot="5400000">
            <a:off x="1829757" y="3002340"/>
            <a:ext cx="1149193" cy="222087"/>
          </a:xfrm>
          <a:prstGeom prst="utur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D4A4AF2-AB9E-541C-4673-F51381260886}"/>
              </a:ext>
            </a:extLst>
          </p:cNvPr>
          <p:cNvSpPr/>
          <p:nvPr/>
        </p:nvSpPr>
        <p:spPr>
          <a:xfrm>
            <a:off x="2697170" y="2944160"/>
            <a:ext cx="748146" cy="31865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2E25C4-33FA-CCB4-3EF3-DB6896E22C77}"/>
              </a:ext>
            </a:extLst>
          </p:cNvPr>
          <p:cNvSpPr/>
          <p:nvPr/>
        </p:nvSpPr>
        <p:spPr>
          <a:xfrm>
            <a:off x="3602984" y="2384782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42A38-6812-CEF3-EA72-3C019433E881}"/>
              </a:ext>
            </a:extLst>
          </p:cNvPr>
          <p:cNvSpPr txBox="1"/>
          <p:nvPr/>
        </p:nvSpPr>
        <p:spPr>
          <a:xfrm>
            <a:off x="3972501" y="2774525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07DE1-E5F2-4121-2C8C-B098C5A72E01}"/>
                  </a:ext>
                </a:extLst>
              </p:cNvPr>
              <p:cNvSpPr txBox="1"/>
              <p:nvPr/>
            </p:nvSpPr>
            <p:spPr>
              <a:xfrm>
                <a:off x="4023375" y="4091124"/>
                <a:ext cx="88780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C07DE1-E5F2-4121-2C8C-B098C5A72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75" y="4091124"/>
                <a:ext cx="887807" cy="307777"/>
              </a:xfrm>
              <a:prstGeom prst="rect">
                <a:avLst/>
              </a:prstGeom>
              <a:blipFill>
                <a:blip r:embed="rId6"/>
                <a:stretch>
                  <a:fillRect l="-4225" r="-140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E6C7BA-F3B8-9344-5871-7EB4ECB80D11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flipV="1">
            <a:off x="4467279" y="3687489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E73B38A-7055-4565-228C-11404CD3B386}"/>
              </a:ext>
            </a:extLst>
          </p:cNvPr>
          <p:cNvSpPr/>
          <p:nvPr/>
        </p:nvSpPr>
        <p:spPr>
          <a:xfrm>
            <a:off x="3972501" y="4077231"/>
            <a:ext cx="989555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7F9A40-A28F-878B-863A-E275C8EE897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331575" y="3036135"/>
            <a:ext cx="8869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AC0637-0A11-D239-C57A-49BDFE3982E6}"/>
                  </a:ext>
                </a:extLst>
              </p:cNvPr>
              <p:cNvSpPr txBox="1"/>
              <p:nvPr/>
            </p:nvSpPr>
            <p:spPr>
              <a:xfrm>
                <a:off x="5660386" y="2595399"/>
                <a:ext cx="31406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AC0637-0A11-D239-C57A-49BDFE398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86" y="2595399"/>
                <a:ext cx="314060" cy="307777"/>
              </a:xfrm>
              <a:prstGeom prst="rect">
                <a:avLst/>
              </a:prstGeom>
              <a:blipFill>
                <a:blip r:embed="rId7"/>
                <a:stretch>
                  <a:fillRect l="-19231" r="-384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9C707D-AA80-869F-B77A-FCC2A9465FF6}"/>
              </a:ext>
            </a:extLst>
          </p:cNvPr>
          <p:cNvSpPr/>
          <p:nvPr/>
        </p:nvSpPr>
        <p:spPr>
          <a:xfrm>
            <a:off x="5485623" y="2554417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C4BE48E-7B2C-9E92-8C70-EBF0E98F61D3}"/>
              </a:ext>
            </a:extLst>
          </p:cNvPr>
          <p:cNvSpPr/>
          <p:nvPr/>
        </p:nvSpPr>
        <p:spPr>
          <a:xfrm>
            <a:off x="6218536" y="2384782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817F0-E394-D83B-E324-AFB3BBBEABCD}"/>
              </a:ext>
            </a:extLst>
          </p:cNvPr>
          <p:cNvSpPr txBox="1"/>
          <p:nvPr/>
        </p:nvSpPr>
        <p:spPr>
          <a:xfrm>
            <a:off x="6588053" y="2774525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9CE948-AE71-8F49-0739-7F044C858ED4}"/>
                  </a:ext>
                </a:extLst>
              </p:cNvPr>
              <p:cNvSpPr txBox="1"/>
              <p:nvPr/>
            </p:nvSpPr>
            <p:spPr>
              <a:xfrm>
                <a:off x="6695288" y="4118213"/>
                <a:ext cx="77508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9CE948-AE71-8F49-0739-7F044C858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288" y="4118213"/>
                <a:ext cx="775084" cy="307777"/>
              </a:xfrm>
              <a:prstGeom prst="rect">
                <a:avLst/>
              </a:prstGeom>
              <a:blipFill>
                <a:blip r:embed="rId8"/>
                <a:stretch>
                  <a:fillRect l="-4918" r="-327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7AEE49-468A-8583-DE95-4B23AE76ED0A}"/>
              </a:ext>
            </a:extLst>
          </p:cNvPr>
          <p:cNvCxnSpPr>
            <a:stCxn id="27" idx="0"/>
            <a:endCxn id="25" idx="2"/>
          </p:cNvCxnSpPr>
          <p:nvPr/>
        </p:nvCxnSpPr>
        <p:spPr>
          <a:xfrm flipV="1">
            <a:off x="7082830" y="3687489"/>
            <a:ext cx="2" cy="430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388BD7F-4244-6E6D-6FC2-CBA6A4F2D7C0}"/>
              </a:ext>
            </a:extLst>
          </p:cNvPr>
          <p:cNvSpPr/>
          <p:nvPr/>
        </p:nvSpPr>
        <p:spPr>
          <a:xfrm>
            <a:off x="6588053" y="4077231"/>
            <a:ext cx="989555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F42487-1F1F-E80A-2FC8-D3CDF34CF6D9}"/>
                  </a:ext>
                </a:extLst>
              </p:cNvPr>
              <p:cNvSpPr txBox="1"/>
              <p:nvPr/>
            </p:nvSpPr>
            <p:spPr>
              <a:xfrm>
                <a:off x="8316645" y="2666160"/>
                <a:ext cx="35105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F42487-1F1F-E80A-2FC8-D3CDF34CF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645" y="2666160"/>
                <a:ext cx="35105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D9670-5391-8DE7-CC82-F8FD53FABE94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854598" y="3036135"/>
            <a:ext cx="8869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EF5FB7-1568-11C9-1442-ABF9693ECA53}"/>
                  </a:ext>
                </a:extLst>
              </p:cNvPr>
              <p:cNvSpPr txBox="1"/>
              <p:nvPr/>
            </p:nvSpPr>
            <p:spPr>
              <a:xfrm>
                <a:off x="9069500" y="2595399"/>
                <a:ext cx="52841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EF5FB7-1568-11C9-1442-ABF9693EC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500" y="2595399"/>
                <a:ext cx="528414" cy="307777"/>
              </a:xfrm>
              <a:prstGeom prst="rect">
                <a:avLst/>
              </a:prstGeom>
              <a:blipFill>
                <a:blip r:embed="rId10"/>
                <a:stretch>
                  <a:fillRect l="-11905" r="-238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86A1106-77E4-CB3C-3E5F-3F49AAE80FE1}"/>
              </a:ext>
            </a:extLst>
          </p:cNvPr>
          <p:cNvSpPr/>
          <p:nvPr/>
        </p:nvSpPr>
        <p:spPr>
          <a:xfrm>
            <a:off x="9008646" y="2554417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449EE8B-D78B-B14E-1E59-ED59D4373F52}"/>
              </a:ext>
            </a:extLst>
          </p:cNvPr>
          <p:cNvSpPr/>
          <p:nvPr/>
        </p:nvSpPr>
        <p:spPr>
          <a:xfrm>
            <a:off x="9741559" y="2384782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574647-5AC4-B080-6F1D-9CCC9A59DA1E}"/>
              </a:ext>
            </a:extLst>
          </p:cNvPr>
          <p:cNvSpPr txBox="1"/>
          <p:nvPr/>
        </p:nvSpPr>
        <p:spPr>
          <a:xfrm>
            <a:off x="10111076" y="2774525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67647C-5E25-CABA-3FBD-6A275CCCB62D}"/>
                  </a:ext>
                </a:extLst>
              </p:cNvPr>
              <p:cNvSpPr txBox="1"/>
              <p:nvPr/>
            </p:nvSpPr>
            <p:spPr>
              <a:xfrm>
                <a:off x="10468734" y="4091124"/>
                <a:ext cx="27424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67647C-5E25-CABA-3FBD-6A275CCCB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734" y="4091124"/>
                <a:ext cx="274242" cy="307777"/>
              </a:xfrm>
              <a:prstGeom prst="rect">
                <a:avLst/>
              </a:prstGeom>
              <a:blipFill>
                <a:blip r:embed="rId11"/>
                <a:stretch>
                  <a:fillRect l="-13636" r="-909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E23188D-847F-E1DE-6BBB-68C80669B74F}"/>
              </a:ext>
            </a:extLst>
          </p:cNvPr>
          <p:cNvCxnSpPr>
            <a:stCxn id="36" idx="0"/>
            <a:endCxn id="34" idx="2"/>
          </p:cNvCxnSpPr>
          <p:nvPr/>
        </p:nvCxnSpPr>
        <p:spPr>
          <a:xfrm flipV="1">
            <a:off x="10605855" y="3687489"/>
            <a:ext cx="0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C1D5ED3-8F21-F892-3B03-F8D27BA56BF1}"/>
              </a:ext>
            </a:extLst>
          </p:cNvPr>
          <p:cNvSpPr/>
          <p:nvPr/>
        </p:nvSpPr>
        <p:spPr>
          <a:xfrm>
            <a:off x="10361046" y="4077231"/>
            <a:ext cx="484907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4CFC26-0844-9A39-7B92-BF443D6DAEA2}"/>
              </a:ext>
            </a:extLst>
          </p:cNvPr>
          <p:cNvCxnSpPr>
            <a:cxnSpLocks/>
          </p:cNvCxnSpPr>
          <p:nvPr/>
        </p:nvCxnSpPr>
        <p:spPr>
          <a:xfrm>
            <a:off x="7947127" y="3036135"/>
            <a:ext cx="2792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8B4039-1BC7-AAB8-AC7A-0A65F19B49DB}"/>
              </a:ext>
            </a:extLst>
          </p:cNvPr>
          <p:cNvCxnSpPr>
            <a:cxnSpLocks/>
          </p:cNvCxnSpPr>
          <p:nvPr/>
        </p:nvCxnSpPr>
        <p:spPr>
          <a:xfrm flipV="1">
            <a:off x="10603499" y="1995039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F75D7C2-234D-5119-2816-DCD5412C75A4}"/>
              </a:ext>
            </a:extLst>
          </p:cNvPr>
          <p:cNvSpPr/>
          <p:nvPr/>
        </p:nvSpPr>
        <p:spPr>
          <a:xfrm>
            <a:off x="10361044" y="1604805"/>
            <a:ext cx="484909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2C4C1-FA06-1639-D4C3-093A4946BBD6}"/>
                  </a:ext>
                </a:extLst>
              </p:cNvPr>
              <p:cNvSpPr txBox="1"/>
              <p:nvPr/>
            </p:nvSpPr>
            <p:spPr>
              <a:xfrm>
                <a:off x="10464999" y="1604314"/>
                <a:ext cx="28315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F2C4C1-FA06-1639-D4C3-093A4946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999" y="1604314"/>
                <a:ext cx="283154" cy="307777"/>
              </a:xfrm>
              <a:prstGeom prst="rect">
                <a:avLst/>
              </a:prstGeom>
              <a:blipFill>
                <a:blip r:embed="rId12"/>
                <a:stretch>
                  <a:fillRect l="-26087" r="-434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5C8B88-0EB1-750F-50E7-CE0AB1BB4AA2}"/>
                  </a:ext>
                </a:extLst>
              </p:cNvPr>
              <p:cNvSpPr txBox="1"/>
              <p:nvPr/>
            </p:nvSpPr>
            <p:spPr>
              <a:xfrm>
                <a:off x="-917086" y="5191931"/>
                <a:ext cx="53843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5C8B88-0EB1-750F-50E7-CE0AB1BB4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7086" y="5191931"/>
                <a:ext cx="5384364" cy="369332"/>
              </a:xfrm>
              <a:prstGeom prst="rect">
                <a:avLst/>
              </a:prstGeom>
              <a:blipFill>
                <a:blip r:embed="rId1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FE6CCB-5DB6-2388-E750-AEE06ED98873}"/>
                  </a:ext>
                </a:extLst>
              </p:cNvPr>
              <p:cNvSpPr txBox="1"/>
              <p:nvPr/>
            </p:nvSpPr>
            <p:spPr>
              <a:xfrm>
                <a:off x="9695621" y="1182568"/>
                <a:ext cx="18157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FE6CCB-5DB6-2388-E750-AEE06ED98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621" y="1182568"/>
                <a:ext cx="1815753" cy="369332"/>
              </a:xfrm>
              <a:prstGeom prst="rect">
                <a:avLst/>
              </a:prstGeom>
              <a:blipFill>
                <a:blip r:embed="rId14"/>
                <a:stretch>
                  <a:fillRect l="-3472" r="-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B43A09-9DA9-B5CE-130E-0378F9D6585D}"/>
                  </a:ext>
                </a:extLst>
              </p:cNvPr>
              <p:cNvSpPr txBox="1"/>
              <p:nvPr/>
            </p:nvSpPr>
            <p:spPr>
              <a:xfrm>
                <a:off x="4751407" y="5082437"/>
                <a:ext cx="6670672" cy="89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9B43A09-9DA9-B5CE-130E-0378F9D6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407" y="5082437"/>
                <a:ext cx="6670672" cy="896143"/>
              </a:xfrm>
              <a:prstGeom prst="rect">
                <a:avLst/>
              </a:prstGeom>
              <a:blipFill>
                <a:blip r:embed="rId15"/>
                <a:stretch>
                  <a:fillRect l="-190" t="-150704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FA1C65AC-28CE-398D-8660-AC913E717F19}"/>
              </a:ext>
            </a:extLst>
          </p:cNvPr>
          <p:cNvSpPr txBox="1"/>
          <p:nvPr/>
        </p:nvSpPr>
        <p:spPr>
          <a:xfrm>
            <a:off x="9978804" y="792542"/>
            <a:ext cx="124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Loss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E133C2-360C-8929-B2D1-C828B5A72E46}"/>
              </a:ext>
            </a:extLst>
          </p:cNvPr>
          <p:cNvSpPr txBox="1"/>
          <p:nvPr/>
        </p:nvSpPr>
        <p:spPr>
          <a:xfrm>
            <a:off x="284451" y="4770735"/>
            <a:ext cx="331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Recurrence Relation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82CB59-C9E8-AE46-5260-C5DA07A82C0C}"/>
              </a:ext>
            </a:extLst>
          </p:cNvPr>
          <p:cNvSpPr txBox="1"/>
          <p:nvPr/>
        </p:nvSpPr>
        <p:spPr>
          <a:xfrm>
            <a:off x="6377088" y="4650050"/>
            <a:ext cx="331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Gradient Calculation</a:t>
            </a:r>
          </a:p>
        </p:txBody>
      </p:sp>
    </p:spTree>
    <p:extLst>
      <p:ext uri="{BB962C8B-B14F-4D97-AF65-F5344CB8AC3E}">
        <p14:creationId xmlns:p14="http://schemas.microsoft.com/office/powerpoint/2010/main" val="306336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B9830E49-84B0-FAC6-56AA-AA1630F0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13" y="1165377"/>
            <a:ext cx="9484174" cy="382219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97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Long short-term memory networks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370C1A5-F491-2D12-9748-677A81E0AD9E}"/>
                  </a:ext>
                </a:extLst>
              </p:cNvPr>
              <p:cNvSpPr txBox="1"/>
              <p:nvPr/>
            </p:nvSpPr>
            <p:spPr>
              <a:xfrm>
                <a:off x="175365" y="4941378"/>
                <a:ext cx="47776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)⊙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370C1A5-F491-2D12-9748-677A81E0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65" y="4941378"/>
                <a:ext cx="4777655" cy="369332"/>
              </a:xfrm>
              <a:prstGeom prst="rect">
                <a:avLst/>
              </a:prstGeom>
              <a:blipFill>
                <a:blip r:embed="rId5"/>
                <a:stretch>
                  <a:fillRect l="-105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9399E0-980F-72A8-13A1-DA19B8666C04}"/>
                  </a:ext>
                </a:extLst>
              </p:cNvPr>
              <p:cNvSpPr txBox="1"/>
              <p:nvPr/>
            </p:nvSpPr>
            <p:spPr>
              <a:xfrm>
                <a:off x="5333913" y="4885113"/>
                <a:ext cx="6571094" cy="851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9399E0-980F-72A8-13A1-DA19B8666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13" y="4885113"/>
                <a:ext cx="6571094" cy="851195"/>
              </a:xfrm>
              <a:prstGeom prst="rect">
                <a:avLst/>
              </a:prstGeom>
              <a:blipFill>
                <a:blip r:embed="rId6"/>
                <a:stretch>
                  <a:fillRect l="-57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AF1862-9EA0-8A0A-ED16-000BF3F7F299}"/>
                  </a:ext>
                </a:extLst>
              </p:cNvPr>
              <p:cNvSpPr txBox="1"/>
              <p:nvPr/>
            </p:nvSpPr>
            <p:spPr>
              <a:xfrm>
                <a:off x="7261611" y="2155958"/>
                <a:ext cx="3754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AF1862-9EA0-8A0A-ED16-000BF3F7F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611" y="2155958"/>
                <a:ext cx="375424" cy="430887"/>
              </a:xfrm>
              <a:prstGeom prst="rect">
                <a:avLst/>
              </a:prstGeom>
              <a:blipFill>
                <a:blip r:embed="rId7"/>
                <a:stretch>
                  <a:fillRect l="-9677" r="-322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477E1697-FF5F-DD66-AD0D-EFA6C110C4E1}"/>
              </a:ext>
            </a:extLst>
          </p:cNvPr>
          <p:cNvSpPr/>
          <p:nvPr/>
        </p:nvSpPr>
        <p:spPr>
          <a:xfrm>
            <a:off x="7261611" y="2250480"/>
            <a:ext cx="375424" cy="336365"/>
          </a:xfrm>
          <a:prstGeom prst="ellipse">
            <a:avLst/>
          </a:prstGeom>
          <a:solidFill>
            <a:srgbClr val="7030A0">
              <a:alpha val="278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D2CF6F-BB20-6DAB-A98E-1265B8EDDD7B}"/>
              </a:ext>
            </a:extLst>
          </p:cNvPr>
          <p:cNvSpPr txBox="1"/>
          <p:nvPr/>
        </p:nvSpPr>
        <p:spPr>
          <a:xfrm>
            <a:off x="9068593" y="5892666"/>
            <a:ext cx="4835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from Christopher </a:t>
            </a:r>
            <a:r>
              <a:rPr lang="en-US" sz="1100" dirty="0" err="1"/>
              <a:t>Olah’s</a:t>
            </a:r>
            <a:r>
              <a:rPr lang="en-US" sz="1100" dirty="0"/>
              <a:t> blog, ”Colah’s blog”</a:t>
            </a:r>
          </a:p>
        </p:txBody>
      </p:sp>
    </p:spTree>
    <p:extLst>
      <p:ext uri="{BB962C8B-B14F-4D97-AF65-F5344CB8AC3E}">
        <p14:creationId xmlns:p14="http://schemas.microsoft.com/office/powerpoint/2010/main" val="23158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97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Lorenz 96 (Code)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2F61-C321-CABC-D121-9A0CDDC6834E}"/>
              </a:ext>
            </a:extLst>
          </p:cNvPr>
          <p:cNvSpPr txBox="1"/>
          <p:nvPr/>
        </p:nvSpPr>
        <p:spPr>
          <a:xfrm>
            <a:off x="340241" y="1534527"/>
            <a:ext cx="10803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Bahnschrift" panose="020B0502040204020203" pitchFamily="34" charset="0"/>
            </a:endParaRPr>
          </a:p>
          <a:p>
            <a:r>
              <a:rPr lang="en-US" sz="2200" dirty="0">
                <a:latin typeface="Bahnschrift" panose="020B0502040204020203" pitchFamily="34" charset="0"/>
              </a:rPr>
              <a:t>GitHub: https://</a:t>
            </a:r>
            <a:r>
              <a:rPr lang="en-US" sz="2200" dirty="0" err="1">
                <a:latin typeface="Bahnschrift" panose="020B0502040204020203" pitchFamily="34" charset="0"/>
              </a:rPr>
              <a:t>github.com</a:t>
            </a:r>
            <a:r>
              <a:rPr lang="en-US" sz="2200" dirty="0">
                <a:latin typeface="Bahnschrift" panose="020B0502040204020203" pitchFamily="34" charset="0"/>
              </a:rPr>
              <a:t>/</a:t>
            </a:r>
            <a:r>
              <a:rPr lang="en-US" sz="2200" dirty="0" err="1">
                <a:latin typeface="Bahnschrift" panose="020B0502040204020203" pitchFamily="34" charset="0"/>
              </a:rPr>
              <a:t>dynamicslab</a:t>
            </a:r>
            <a:r>
              <a:rPr lang="en-US" sz="2200" dirty="0">
                <a:latin typeface="Bahnschrift" panose="020B0502040204020203" pitchFamily="34" charset="0"/>
              </a:rPr>
              <a:t>/</a:t>
            </a:r>
            <a:r>
              <a:rPr lang="en-US" sz="2200" dirty="0" err="1">
                <a:latin typeface="Bahnschrift" panose="020B0502040204020203" pitchFamily="34" charset="0"/>
              </a:rPr>
              <a:t>ctf</a:t>
            </a:r>
            <a:r>
              <a:rPr lang="en-US" sz="2200" dirty="0">
                <a:latin typeface="Bahnschrift" panose="020B0502040204020203" pitchFamily="34" charset="0"/>
              </a:rPr>
              <a:t>-dl-tutorial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835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4E0F0-E79B-2385-AC0B-E375381B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14" y="1303200"/>
            <a:ext cx="8609958" cy="49025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1" y="903767"/>
            <a:ext cx="953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ahnschrift" panose="020B0502040204020203" pitchFamily="34" charset="0"/>
              </a:rPr>
              <a:t>SHallow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REcurrent</a:t>
            </a:r>
            <a:r>
              <a:rPr lang="en-US" sz="2800" dirty="0">
                <a:latin typeface="Bahnschrift" panose="020B0502040204020203" pitchFamily="34" charset="0"/>
              </a:rPr>
              <a:t> Decoder (SHRED) reconstructions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96843C-8CD3-6555-79DF-6B4A5FDF4E24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6496E9-F502-3AFB-E7C8-2B2954D5E1FB}"/>
              </a:ext>
            </a:extLst>
          </p:cNvPr>
          <p:cNvSpPr/>
          <p:nvPr/>
        </p:nvSpPr>
        <p:spPr>
          <a:xfrm>
            <a:off x="1938528" y="1562045"/>
            <a:ext cx="316992" cy="3719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5BD54-5CA0-4699-6DF5-6585C6069350}"/>
                  </a:ext>
                </a:extLst>
              </p:cNvPr>
              <p:cNvSpPr txBox="1"/>
              <p:nvPr/>
            </p:nvSpPr>
            <p:spPr>
              <a:xfrm>
                <a:off x="340241" y="1534527"/>
                <a:ext cx="5934445" cy="382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𝑅𝑁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𝑅𝑁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B5BD54-5CA0-4699-6DF5-6585C6069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1" y="1534527"/>
                <a:ext cx="5934445" cy="382156"/>
              </a:xfrm>
              <a:prstGeom prst="rect">
                <a:avLst/>
              </a:prstGeom>
              <a:blipFill>
                <a:blip r:embed="rId5"/>
                <a:stretch>
                  <a:fillRect l="-641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82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97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Bahnschrift" panose="020B0502040204020203" pitchFamily="34" charset="0"/>
              </a:rPr>
              <a:t>SHallow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REcurrent</a:t>
            </a:r>
            <a:r>
              <a:rPr lang="en-US" sz="2800" dirty="0">
                <a:latin typeface="Bahnschrift" panose="020B0502040204020203" pitchFamily="34" charset="0"/>
              </a:rPr>
              <a:t> Decoder Networks (Code)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2F61-C321-CABC-D121-9A0CDDC6834E}"/>
              </a:ext>
            </a:extLst>
          </p:cNvPr>
          <p:cNvSpPr txBox="1"/>
          <p:nvPr/>
        </p:nvSpPr>
        <p:spPr>
          <a:xfrm>
            <a:off x="340241" y="1534527"/>
            <a:ext cx="10803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Bahnschrift" panose="020B0502040204020203" pitchFamily="34" charset="0"/>
            </a:endParaRPr>
          </a:p>
          <a:p>
            <a:r>
              <a:rPr lang="en-US" sz="2200" dirty="0">
                <a:latin typeface="Bahnschrift" panose="020B0502040204020203" pitchFamily="34" charset="0"/>
              </a:rPr>
              <a:t>GitHub: https://</a:t>
            </a:r>
            <a:r>
              <a:rPr lang="en-US" sz="2200" dirty="0" err="1">
                <a:latin typeface="Bahnschrift" panose="020B0502040204020203" pitchFamily="34" charset="0"/>
              </a:rPr>
              <a:t>github.com</a:t>
            </a:r>
            <a:r>
              <a:rPr lang="en-US" sz="2200" dirty="0">
                <a:latin typeface="Bahnschrift" panose="020B0502040204020203" pitchFamily="34" charset="0"/>
              </a:rPr>
              <a:t>/</a:t>
            </a:r>
            <a:r>
              <a:rPr lang="en-US" sz="2200" dirty="0" err="1">
                <a:latin typeface="Bahnschrift" panose="020B0502040204020203" pitchFamily="34" charset="0"/>
              </a:rPr>
              <a:t>dynamicslab</a:t>
            </a:r>
            <a:r>
              <a:rPr lang="en-US" sz="2200" dirty="0">
                <a:latin typeface="Bahnschrift" panose="020B0502040204020203" pitchFamily="34" charset="0"/>
              </a:rPr>
              <a:t>/</a:t>
            </a:r>
            <a:r>
              <a:rPr lang="en-US" sz="2200" dirty="0" err="1">
                <a:latin typeface="Bahnschrift" panose="020B0502040204020203" pitchFamily="34" charset="0"/>
              </a:rPr>
              <a:t>ctf</a:t>
            </a:r>
            <a:r>
              <a:rPr lang="en-US" sz="2200" dirty="0">
                <a:latin typeface="Bahnschrift" panose="020B0502040204020203" pitchFamily="34" charset="0"/>
              </a:rPr>
              <a:t>-dl-tutorial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82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70251F-9617-AB5B-0743-020B117E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02" y="1868117"/>
            <a:ext cx="9915396" cy="3645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5755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Linear reconstructions (QR/POD)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2E46F-7829-8BFF-E220-07BBF95181CD}"/>
              </a:ext>
            </a:extLst>
          </p:cNvPr>
          <p:cNvSpPr/>
          <p:nvPr/>
        </p:nvSpPr>
        <p:spPr>
          <a:xfrm>
            <a:off x="6741042" y="1868117"/>
            <a:ext cx="1754372" cy="2353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CBBDC5-64A2-2E7D-5B7E-AE0F7A8DC872}"/>
                  </a:ext>
                </a:extLst>
              </p:cNvPr>
              <p:cNvSpPr txBox="1"/>
              <p:nvPr/>
            </p:nvSpPr>
            <p:spPr>
              <a:xfrm>
                <a:off x="6315739" y="3115356"/>
                <a:ext cx="26049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1" dirty="0">
                    <a:latin typeface="Cambria Math" panose="02040503050406030204" pitchFamily="18" charset="0"/>
                  </a:rPr>
                  <a:t>	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𝐶𝑥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CBBDC5-64A2-2E7D-5B7E-AE0F7A8DC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739" y="3115356"/>
                <a:ext cx="2604978" cy="646331"/>
              </a:xfrm>
              <a:prstGeom prst="rect">
                <a:avLst/>
              </a:prstGeom>
              <a:blipFill>
                <a:blip r:embed="rId5"/>
                <a:stretch>
                  <a:fillRect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A6D97DC-EFB4-6083-461B-4E8F60E87FB2}"/>
              </a:ext>
            </a:extLst>
          </p:cNvPr>
          <p:cNvSpPr txBox="1"/>
          <p:nvPr/>
        </p:nvSpPr>
        <p:spPr>
          <a:xfrm>
            <a:off x="8118144" y="5743162"/>
            <a:ext cx="407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effectLst/>
                <a:latin typeface="Arial" panose="020B0604020202020204" pitchFamily="34" charset="0"/>
              </a:rPr>
              <a:t>[1] K. Manohar et al., “Data-driven sparse sensor placement for reconstruction,” </a:t>
            </a:r>
            <a:r>
              <a:rPr lang="en-US" sz="1000" b="0" i="1" u="none" strike="noStrike" dirty="0">
                <a:effectLst/>
                <a:latin typeface="Arial" panose="020B0604020202020204" pitchFamily="34" charset="0"/>
              </a:rPr>
              <a:t>IEEE control systems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</a:rPr>
              <a:t>, vol. 38, pp. 63–, 05 2018.</a:t>
            </a:r>
            <a:endParaRPr lang="en-US" sz="1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204C01-1CC1-05A6-7758-E0D3DB0F5D7E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</p:spTree>
    <p:extLst>
      <p:ext uri="{BB962C8B-B14F-4D97-AF65-F5344CB8AC3E}">
        <p14:creationId xmlns:p14="http://schemas.microsoft.com/office/powerpoint/2010/main" val="84946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70251F-9617-AB5B-0743-020B117E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50" y="2084530"/>
            <a:ext cx="9915396" cy="3645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1" y="903767"/>
            <a:ext cx="864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Shallow Decoder Network (SDN) Reconstructions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235241-05EA-9650-5F5A-66299107EECE}"/>
              </a:ext>
            </a:extLst>
          </p:cNvPr>
          <p:cNvSpPr txBox="1"/>
          <p:nvPr/>
        </p:nvSpPr>
        <p:spPr>
          <a:xfrm>
            <a:off x="8224274" y="5190065"/>
            <a:ext cx="40004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N. B. </a:t>
            </a:r>
            <a:r>
              <a:rPr lang="en-US" sz="1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Erichson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“Shallow neural networks for fluid flow reconstruction with limited sensors,” </a:t>
            </a:r>
            <a:r>
              <a:rPr lang="en-US" sz="1000" b="0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Proc. R. Soc. A,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vol. 476, May 2020.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[2] J. Williams, O. Zahn, and J. N.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Kutz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“Data-driven sensor placement with shallow decoder networks,” </a:t>
            </a:r>
            <a:r>
              <a:rPr lang="en-US" sz="10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 preprint  arXiv:2202.05330v1,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2022.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595CD-0720-1C74-D613-DC589A8E5C89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D8EF76-1F05-93E6-55F8-3167639B9EC6}"/>
                  </a:ext>
                </a:extLst>
              </p:cNvPr>
              <p:cNvSpPr txBox="1"/>
              <p:nvPr/>
            </p:nvSpPr>
            <p:spPr>
              <a:xfrm>
                <a:off x="6793708" y="1426987"/>
                <a:ext cx="5058051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D8EF76-1F05-93E6-55F8-3167639B9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708" y="1426987"/>
                <a:ext cx="5058051" cy="598754"/>
              </a:xfrm>
              <a:prstGeom prst="rect">
                <a:avLst/>
              </a:prstGeom>
              <a:blipFill>
                <a:blip r:embed="rId5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0B229A-7F4D-2ADC-6F61-BD56C76DBE51}"/>
              </a:ext>
            </a:extLst>
          </p:cNvPr>
          <p:cNvSpPr/>
          <p:nvPr/>
        </p:nvSpPr>
        <p:spPr>
          <a:xfrm>
            <a:off x="6128130" y="2145318"/>
            <a:ext cx="1560576" cy="44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C1E2-E6C7-2D3E-23ED-DD954FEA75FF}"/>
              </a:ext>
            </a:extLst>
          </p:cNvPr>
          <p:cNvSpPr/>
          <p:nvPr/>
        </p:nvSpPr>
        <p:spPr>
          <a:xfrm>
            <a:off x="6545706" y="2327407"/>
            <a:ext cx="725424" cy="449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D1EB17-479E-7D97-E2D6-2ACA106B39E4}"/>
                  </a:ext>
                </a:extLst>
              </p:cNvPr>
              <p:cNvSpPr txBox="1"/>
              <p:nvPr/>
            </p:nvSpPr>
            <p:spPr>
              <a:xfrm>
                <a:off x="7688706" y="2166805"/>
                <a:ext cx="4003275" cy="426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.  ∑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D1EB17-479E-7D97-E2D6-2ACA106B3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706" y="2166805"/>
                <a:ext cx="4003275" cy="426271"/>
              </a:xfrm>
              <a:prstGeom prst="rect">
                <a:avLst/>
              </a:prstGeom>
              <a:blipFill>
                <a:blip r:embed="rId6"/>
                <a:stretch>
                  <a:fillRect l="-31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238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6647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Limitations of existing techniques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5543F-298F-E8A7-98DC-41126472802D}"/>
              </a:ext>
            </a:extLst>
          </p:cNvPr>
          <p:cNvSpPr txBox="1"/>
          <p:nvPr/>
        </p:nvSpPr>
        <p:spPr>
          <a:xfrm>
            <a:off x="340241" y="1534527"/>
            <a:ext cx="93117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QR Sensors, POD Reconstruction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Requires principled sensor placement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Relies only on static measurements</a:t>
            </a:r>
          </a:p>
          <a:p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Shallow decoder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Improved reconstructions from principled sensors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Relies only on static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Goal: Incorporate sensor trajectories in methods for reconstruction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lvl="1"/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FF1097-CDAA-BC24-2663-74484407F7A4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</p:spTree>
    <p:extLst>
      <p:ext uri="{BB962C8B-B14F-4D97-AF65-F5344CB8AC3E}">
        <p14:creationId xmlns:p14="http://schemas.microsoft.com/office/powerpoint/2010/main" val="18022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15543F-298F-E8A7-98DC-41126472802D}"/>
              </a:ext>
            </a:extLst>
          </p:cNvPr>
          <p:cNvSpPr txBox="1"/>
          <p:nvPr/>
        </p:nvSpPr>
        <p:spPr>
          <a:xfrm>
            <a:off x="340241" y="1534527"/>
            <a:ext cx="42317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Bahnschrift" panose="020B0502040204020203" pitchFamily="34" charset="0"/>
              </a:rPr>
              <a:t>Sequential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Bahnschrift" panose="020B0502040204020203" pitchFamily="34" charset="0"/>
              </a:rPr>
              <a:t>Variable length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Bahnschrift" panose="020B0502040204020203" pitchFamily="34" charset="0"/>
              </a:rPr>
              <a:t>Variable length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Sequential data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Image/signal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Increased information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94889-4501-E17E-88B5-F96D82DD4EEB}"/>
              </a:ext>
            </a:extLst>
          </p:cNvPr>
          <p:cNvSpPr txBox="1"/>
          <p:nvPr/>
        </p:nvSpPr>
        <p:spPr>
          <a:xfrm>
            <a:off x="340242" y="903767"/>
            <a:ext cx="1027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Why recurrence?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EF7FF7-C431-BCB2-367E-24549C458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5"/>
          <a:stretch/>
        </p:blipFill>
        <p:spPr bwMode="auto">
          <a:xfrm>
            <a:off x="4828599" y="1143176"/>
            <a:ext cx="7023159" cy="418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477C1E-721A-0BC8-2AF3-C6A7C0380C52}"/>
              </a:ext>
            </a:extLst>
          </p:cNvPr>
          <p:cNvSpPr txBox="1"/>
          <p:nvPr/>
        </p:nvSpPr>
        <p:spPr>
          <a:xfrm>
            <a:off x="6272358" y="5262800"/>
            <a:ext cx="46942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hnschrift" panose="020B0502040204020203" pitchFamily="34" charset="0"/>
              </a:rPr>
              <a:t>Jian Cao,  </a:t>
            </a:r>
            <a:r>
              <a:rPr lang="en-US" sz="1100" dirty="0" err="1">
                <a:latin typeface="Bahnschrift" panose="020B0502040204020203" pitchFamily="34" charset="0"/>
              </a:rPr>
              <a:t>Zhi</a:t>
            </a:r>
            <a:r>
              <a:rPr lang="en-US" sz="1100" dirty="0">
                <a:latin typeface="Bahnschrift" panose="020B0502040204020203" pitchFamily="34" charset="0"/>
              </a:rPr>
              <a:t> Li, and Jian Li, “Financial time series forecasting model based on CEEMDAN and LSTM,” </a:t>
            </a:r>
            <a:r>
              <a:rPr lang="en-US" sz="1100" i="1" dirty="0" err="1">
                <a:latin typeface="Bahnschrift" panose="020B0502040204020203" pitchFamily="34" charset="0"/>
              </a:rPr>
              <a:t>Physica</a:t>
            </a:r>
            <a:r>
              <a:rPr lang="en-US" sz="1100" i="1" dirty="0">
                <a:latin typeface="Bahnschrift" panose="020B0502040204020203" pitchFamily="34" charset="0"/>
              </a:rPr>
              <a:t> A: Statistical Mechanics and its Applications, </a:t>
            </a:r>
            <a:r>
              <a:rPr lang="en-US" sz="1100" dirty="0">
                <a:latin typeface="Bahnschrift" panose="020B0502040204020203" pitchFamily="34" charset="0"/>
              </a:rPr>
              <a:t>Volume 519, 2019</a:t>
            </a:r>
          </a:p>
        </p:txBody>
      </p:sp>
    </p:spTree>
    <p:extLst>
      <p:ext uri="{BB962C8B-B14F-4D97-AF65-F5344CB8AC3E}">
        <p14:creationId xmlns:p14="http://schemas.microsoft.com/office/powerpoint/2010/main" val="713714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6452533-FAB4-67DE-50C0-0A0121EF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45" y="891241"/>
            <a:ext cx="5693755" cy="47693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7243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Long short-term memory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5543F-298F-E8A7-98DC-41126472802D}"/>
              </a:ext>
            </a:extLst>
          </p:cNvPr>
          <p:cNvSpPr txBox="1"/>
          <p:nvPr/>
        </p:nvSpPr>
        <p:spPr>
          <a:xfrm>
            <a:off x="340241" y="1534527"/>
            <a:ext cx="61580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Recurrent neural networks (RNN)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Receives sequence of inputs, generates sequence of 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Suffers from issue of vanishing gradients</a:t>
            </a:r>
          </a:p>
          <a:p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Long short-term memory networks (LSTM)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Class of RNN that introduces “gradient super-highway”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Widely used in low-dimensional time-series forecasting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FF1097-CDAA-BC24-2663-74484407F7A4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20E7A-EE88-B86E-F878-0D6BAC7B3906}"/>
                  </a:ext>
                </a:extLst>
              </p:cNvPr>
              <p:cNvSpPr txBox="1"/>
              <p:nvPr/>
            </p:nvSpPr>
            <p:spPr>
              <a:xfrm>
                <a:off x="2192144" y="5323473"/>
                <a:ext cx="2612254" cy="357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𝑅𝑁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20E7A-EE88-B86E-F878-0D6BAC7B3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144" y="5323473"/>
                <a:ext cx="2612254" cy="357149"/>
              </a:xfrm>
              <a:prstGeom prst="rect">
                <a:avLst/>
              </a:prstGeom>
              <a:blipFill>
                <a:blip r:embed="rId5"/>
                <a:stretch>
                  <a:fillRect l="-1932" r="-3382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A5B92D2-03B3-6030-E975-BB3D3C7F1158}"/>
              </a:ext>
            </a:extLst>
          </p:cNvPr>
          <p:cNvSpPr txBox="1"/>
          <p:nvPr/>
        </p:nvSpPr>
        <p:spPr>
          <a:xfrm>
            <a:off x="8191502" y="5651730"/>
            <a:ext cx="4000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X. H. Le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“Application of long short-term memory (LSTM) neural network for flood forecasting,” </a:t>
            </a:r>
            <a:r>
              <a:rPr lang="en-US" sz="1000" b="0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Water </a:t>
            </a:r>
            <a:r>
              <a:rPr lang="en-US" sz="1000" b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no. 7, 2019.</a:t>
            </a:r>
          </a:p>
        </p:txBody>
      </p:sp>
    </p:spTree>
    <p:extLst>
      <p:ext uri="{BB962C8B-B14F-4D97-AF65-F5344CB8AC3E}">
        <p14:creationId xmlns:p14="http://schemas.microsoft.com/office/powerpoint/2010/main" val="3471509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1" y="903767"/>
            <a:ext cx="835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Performance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DFFAE-B4FF-EAD6-85B9-047A3A49B61B}"/>
              </a:ext>
            </a:extLst>
          </p:cNvPr>
          <p:cNvSpPr txBox="1"/>
          <p:nvPr/>
        </p:nvSpPr>
        <p:spPr>
          <a:xfrm>
            <a:off x="340241" y="1534527"/>
            <a:ext cx="331735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Johns Hopkins, forced isotropic turbulent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1,667 snapshots of 350 by 350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Shaded regions denote 10</a:t>
            </a:r>
            <a:r>
              <a:rPr lang="en-US" sz="2200" baseline="30000" dirty="0">
                <a:latin typeface="Bahnschrift" panose="020B0502040204020203" pitchFamily="34" charset="0"/>
              </a:rPr>
              <a:t>th</a:t>
            </a:r>
            <a:r>
              <a:rPr lang="en-US" sz="2200" dirty="0">
                <a:latin typeface="Bahnschrift" panose="020B0502040204020203" pitchFamily="34" charset="0"/>
              </a:rPr>
              <a:t>  and 90</a:t>
            </a:r>
            <a:r>
              <a:rPr lang="en-US" sz="2200" baseline="30000" dirty="0">
                <a:latin typeface="Bahnschrift" panose="020B0502040204020203" pitchFamily="34" charset="0"/>
              </a:rPr>
              <a:t>th</a:t>
            </a:r>
            <a:r>
              <a:rPr lang="en-US" sz="2200" dirty="0">
                <a:latin typeface="Bahnschrift" panose="020B0502040204020203" pitchFamily="34" charset="0"/>
              </a:rPr>
              <a:t> percentiles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AC483-A917-0C8E-3533-9E6FA1B83DCC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3E8B0-1F06-7509-BC47-CB47C16B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663" y="1426987"/>
            <a:ext cx="8007096" cy="4561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2A81A1-3ED9-9E38-3F16-058089D1F9E4}"/>
              </a:ext>
            </a:extLst>
          </p:cNvPr>
          <p:cNvSpPr txBox="1"/>
          <p:nvPr/>
        </p:nvSpPr>
        <p:spPr>
          <a:xfrm>
            <a:off x="8378565" y="5651730"/>
            <a:ext cx="40004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Y. Li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“A public turbulence database cluster and applications to study of </a:t>
            </a:r>
            <a:r>
              <a:rPr lang="en-US" sz="10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Lagrangian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evolution of velocity increments in turbulence,” </a:t>
            </a:r>
            <a:r>
              <a:rPr lang="en-US" sz="1000" b="0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Turbulence, 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vol.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Jan 2008.</a:t>
            </a:r>
          </a:p>
        </p:txBody>
      </p:sp>
    </p:spTree>
    <p:extLst>
      <p:ext uri="{BB962C8B-B14F-4D97-AF65-F5344CB8AC3E}">
        <p14:creationId xmlns:p14="http://schemas.microsoft.com/office/powerpoint/2010/main" val="2126344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1" y="903767"/>
            <a:ext cx="835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Performance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77148-EB86-C8A6-9844-FC7504BE7723}"/>
              </a:ext>
            </a:extLst>
          </p:cNvPr>
          <p:cNvSpPr txBox="1"/>
          <p:nvPr/>
        </p:nvSpPr>
        <p:spPr>
          <a:xfrm>
            <a:off x="340242" y="1534527"/>
            <a:ext cx="293408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NOAA, weekly mean sea-surface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1,400 snapshots of 180 by 360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Images show difference from mean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4C2DF9-767F-644D-D0D6-C59FFF75EA36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E5179-FFB9-DF98-8962-711B7EDD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051" y="1580623"/>
            <a:ext cx="8351271" cy="4471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EFF044-BF13-3584-902C-CA0DF8010309}"/>
              </a:ext>
            </a:extLst>
          </p:cNvPr>
          <p:cNvSpPr txBox="1"/>
          <p:nvPr/>
        </p:nvSpPr>
        <p:spPr>
          <a:xfrm>
            <a:off x="8378565" y="5776895"/>
            <a:ext cx="4000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R. W. Reynolds et al.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“An improved in situ and satellite SST analysis for climate,” </a:t>
            </a:r>
            <a:r>
              <a:rPr lang="en-US" sz="1000" b="0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Climate, 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vol. 15, July 2002.</a:t>
            </a:r>
          </a:p>
        </p:txBody>
      </p:sp>
    </p:spTree>
    <p:extLst>
      <p:ext uri="{BB962C8B-B14F-4D97-AF65-F5344CB8AC3E}">
        <p14:creationId xmlns:p14="http://schemas.microsoft.com/office/powerpoint/2010/main" val="396474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1" y="735554"/>
            <a:ext cx="835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Performance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B969-98EC-B6B0-EA13-7CDE97C24626}"/>
              </a:ext>
            </a:extLst>
          </p:cNvPr>
          <p:cNvSpPr txBox="1"/>
          <p:nvPr/>
        </p:nvSpPr>
        <p:spPr>
          <a:xfrm>
            <a:off x="340241" y="1133758"/>
            <a:ext cx="291200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Concentration of atmospheric ozone, GEOS-Chem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2,600 snapshots of 46 by 72 by 30 grid (latitude, longitude, elevation)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Lowest elevation snapshots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Data compressed via rank 50 SVD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FA8B4-BD5D-94E1-C4BE-28482EF2BA35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0A898-8A8E-A44B-4280-4B879E0D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488" y="1383687"/>
            <a:ext cx="8080248" cy="4452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6FBA9-1DF7-A288-6FD8-21FAFF871CCC}"/>
              </a:ext>
            </a:extLst>
          </p:cNvPr>
          <p:cNvSpPr txBox="1"/>
          <p:nvPr/>
        </p:nvSpPr>
        <p:spPr>
          <a:xfrm>
            <a:off x="8191502" y="5651730"/>
            <a:ext cx="40004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I. Bey et al.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“Global modeling of tropospheric chemistry with assimilated meteorology: Model description and evaluation,” </a:t>
            </a:r>
            <a:r>
              <a:rPr lang="en-US" sz="1000" b="0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Geophysical Research, </a:t>
            </a:r>
            <a:r>
              <a:rPr lang="en-US" sz="10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vol. 106, 2001.</a:t>
            </a:r>
          </a:p>
        </p:txBody>
      </p:sp>
    </p:spTree>
    <p:extLst>
      <p:ext uri="{BB962C8B-B14F-4D97-AF65-F5344CB8AC3E}">
        <p14:creationId xmlns:p14="http://schemas.microsoft.com/office/powerpoint/2010/main" val="185047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1" y="735554"/>
            <a:ext cx="345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Forecasting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B969-98EC-B6B0-EA13-7CDE97C24626}"/>
              </a:ext>
            </a:extLst>
          </p:cNvPr>
          <p:cNvSpPr txBox="1"/>
          <p:nvPr/>
        </p:nvSpPr>
        <p:spPr>
          <a:xfrm>
            <a:off x="340241" y="1133758"/>
            <a:ext cx="29120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LSTM trained to forecast sensor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Reconstructions obtained through forecasted sensor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FA8B4-BD5D-94E1-C4BE-28482EF2BA35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32F1CE4-721F-CDEE-1BFB-75EB1B13C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337" y="3542140"/>
            <a:ext cx="4430522" cy="266358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2004B8C-167E-F9C6-0C84-4F0615733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337" y="1165429"/>
            <a:ext cx="4430522" cy="2566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03839-5898-23F5-2351-96F112F1FD5A}"/>
              </a:ext>
            </a:extLst>
          </p:cNvPr>
          <p:cNvSpPr txBox="1"/>
          <p:nvPr/>
        </p:nvSpPr>
        <p:spPr>
          <a:xfrm>
            <a:off x="3791712" y="887529"/>
            <a:ext cx="3451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hnschrift" panose="020B0502040204020203" pitchFamily="34" charset="0"/>
              </a:rPr>
              <a:t>Turbulent Flow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E2E5E3E5-7FAF-5D92-4ABD-8B8E1D1B0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859" y="3568050"/>
            <a:ext cx="4430522" cy="2611767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4F47C9F-D5E2-9DDB-C609-730350584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859" y="1165429"/>
            <a:ext cx="4430522" cy="25641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C6839C-584A-4B54-25F6-F398FB5F67D7}"/>
              </a:ext>
            </a:extLst>
          </p:cNvPr>
          <p:cNvSpPr txBox="1"/>
          <p:nvPr/>
        </p:nvSpPr>
        <p:spPr>
          <a:xfrm>
            <a:off x="8260080" y="895518"/>
            <a:ext cx="3451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hnschrift" panose="020B0502040204020203" pitchFamily="34" charset="0"/>
              </a:rPr>
              <a:t>Atmospheric Ozone</a:t>
            </a:r>
          </a:p>
        </p:txBody>
      </p:sp>
    </p:spTree>
    <p:extLst>
      <p:ext uri="{BB962C8B-B14F-4D97-AF65-F5344CB8AC3E}">
        <p14:creationId xmlns:p14="http://schemas.microsoft.com/office/powerpoint/2010/main" val="230516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3ECA1CB-0B2C-5B45-63BD-4EBF141E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60" y="3687286"/>
            <a:ext cx="4597518" cy="264335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1" y="735554"/>
            <a:ext cx="459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Forecasting Results (SST)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FA8B4-BD5D-94E1-C4BE-28482EF2BA35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03839-5898-23F5-2351-96F112F1FD5A}"/>
              </a:ext>
            </a:extLst>
          </p:cNvPr>
          <p:cNvSpPr txBox="1"/>
          <p:nvPr/>
        </p:nvSpPr>
        <p:spPr>
          <a:xfrm>
            <a:off x="4937760" y="986900"/>
            <a:ext cx="3451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Bahnschrift" panose="020B0502040204020203" pitchFamily="34" charset="0"/>
              </a:rPr>
              <a:t>Sea Surface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62632F89-9EA9-7A09-692B-830D4AD3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60" y="1327257"/>
            <a:ext cx="4597518" cy="25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91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1" y="903767"/>
            <a:ext cx="835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Summary and 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BB969-98EC-B6B0-EA13-7CDE97C24626}"/>
              </a:ext>
            </a:extLst>
          </p:cNvPr>
          <p:cNvSpPr txBox="1"/>
          <p:nvPr/>
        </p:nvSpPr>
        <p:spPr>
          <a:xfrm>
            <a:off x="340242" y="1534527"/>
            <a:ext cx="1081543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SHRED incorporates sensor trajectories to improve high-dimensional state estimates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SDNs and SHRED for seismic monitoring</a:t>
            </a:r>
          </a:p>
          <a:p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Data compression</a:t>
            </a:r>
          </a:p>
          <a:p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Reduced order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8F048-5565-5FD7-AC2D-1145D124493B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Sensing with Shallow Recurrent Decoders</a:t>
            </a:r>
          </a:p>
        </p:txBody>
      </p:sp>
    </p:spTree>
    <p:extLst>
      <p:ext uri="{BB962C8B-B14F-4D97-AF65-F5344CB8AC3E}">
        <p14:creationId xmlns:p14="http://schemas.microsoft.com/office/powerpoint/2010/main" val="313848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15543F-298F-E8A7-98DC-41126472802D}"/>
              </a:ext>
            </a:extLst>
          </p:cNvPr>
          <p:cNvSpPr txBox="1"/>
          <p:nvPr/>
        </p:nvSpPr>
        <p:spPr>
          <a:xfrm>
            <a:off x="340241" y="1534527"/>
            <a:ext cx="42317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Sequential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Variable length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Variable length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Bahnschrift" panose="020B0502040204020203" pitchFamily="34" charset="0"/>
              </a:rPr>
              <a:t>Sequential data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Bahnschrift" panose="020B0502040204020203" pitchFamily="34" charset="0"/>
              </a:rPr>
              <a:t>Image/signal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Increased information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94889-4501-E17E-88B5-F96D82DD4EEB}"/>
              </a:ext>
            </a:extLst>
          </p:cNvPr>
          <p:cNvSpPr txBox="1"/>
          <p:nvPr/>
        </p:nvSpPr>
        <p:spPr>
          <a:xfrm>
            <a:off x="340242" y="903767"/>
            <a:ext cx="1027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Why recurrence?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77C1E-721A-0BC8-2AF3-C6A7C0380C52}"/>
              </a:ext>
            </a:extLst>
          </p:cNvPr>
          <p:cNvSpPr txBox="1"/>
          <p:nvPr/>
        </p:nvSpPr>
        <p:spPr>
          <a:xfrm>
            <a:off x="6272358" y="5262800"/>
            <a:ext cx="46942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hnschrift" panose="020B0502040204020203" pitchFamily="34" charset="0"/>
              </a:rPr>
              <a:t>Karol Gregor et al., “DRAW: A recurrent neural network for image generation,” </a:t>
            </a:r>
            <a:r>
              <a:rPr lang="en-US" sz="1100" i="1" dirty="0" err="1">
                <a:latin typeface="Bahnschrift" panose="020B0502040204020203" pitchFamily="34" charset="0"/>
              </a:rPr>
              <a:t>arXiv</a:t>
            </a:r>
            <a:r>
              <a:rPr lang="en-US" sz="1100" i="1" dirty="0">
                <a:latin typeface="Bahnschrift" panose="020B0502040204020203" pitchFamily="34" charset="0"/>
              </a:rPr>
              <a:t> preprint arXiv:1502.04623, </a:t>
            </a:r>
            <a:r>
              <a:rPr lang="en-US" sz="1100" dirty="0">
                <a:latin typeface="Bahnschrift" panose="020B0502040204020203" pitchFamily="34" charset="0"/>
              </a:rPr>
              <a:t>2015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A65E4D4-DCCC-009F-F5E4-4FE1D90E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43" y="1174598"/>
            <a:ext cx="4051883" cy="39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33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15543F-298F-E8A7-98DC-41126472802D}"/>
              </a:ext>
            </a:extLst>
          </p:cNvPr>
          <p:cNvSpPr txBox="1"/>
          <p:nvPr/>
        </p:nvSpPr>
        <p:spPr>
          <a:xfrm>
            <a:off x="340241" y="1534527"/>
            <a:ext cx="423175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Sequential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Variable length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Variable length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Sequential data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Image/signal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Bahnschrift" panose="020B0502040204020203" pitchFamily="34" charset="0"/>
              </a:rPr>
              <a:t>Increased information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94889-4501-E17E-88B5-F96D82DD4EEB}"/>
              </a:ext>
            </a:extLst>
          </p:cNvPr>
          <p:cNvSpPr txBox="1"/>
          <p:nvPr/>
        </p:nvSpPr>
        <p:spPr>
          <a:xfrm>
            <a:off x="340242" y="903767"/>
            <a:ext cx="1027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Why recurrence?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77C1E-721A-0BC8-2AF3-C6A7C0380C52}"/>
              </a:ext>
            </a:extLst>
          </p:cNvPr>
          <p:cNvSpPr txBox="1"/>
          <p:nvPr/>
        </p:nvSpPr>
        <p:spPr>
          <a:xfrm>
            <a:off x="6431749" y="5462872"/>
            <a:ext cx="46942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hnschrift" panose="020B0502040204020203" pitchFamily="34" charset="0"/>
              </a:rPr>
              <a:t>Jan P. Williams, Olivia Zahn, and J. Nathan </a:t>
            </a:r>
            <a:r>
              <a:rPr lang="en-US" sz="1100" dirty="0" err="1">
                <a:latin typeface="Bahnschrift" panose="020B0502040204020203" pitchFamily="34" charset="0"/>
              </a:rPr>
              <a:t>Kutz</a:t>
            </a:r>
            <a:r>
              <a:rPr lang="en-US" sz="1100" dirty="0">
                <a:latin typeface="Bahnschrift" panose="020B0502040204020203" pitchFamily="34" charset="0"/>
              </a:rPr>
              <a:t>, “Sensing with shallow recurrent decoder networks,” </a:t>
            </a:r>
            <a:r>
              <a:rPr lang="en-US" sz="1100" i="1" dirty="0" err="1">
                <a:latin typeface="Bahnschrift" panose="020B0502040204020203" pitchFamily="34" charset="0"/>
              </a:rPr>
              <a:t>arXiv</a:t>
            </a:r>
            <a:r>
              <a:rPr lang="en-US" sz="1100" i="1" dirty="0">
                <a:latin typeface="Bahnschrift" panose="020B0502040204020203" pitchFamily="34" charset="0"/>
              </a:rPr>
              <a:t> preprint arXiv:2301.12011, </a:t>
            </a:r>
            <a:r>
              <a:rPr lang="en-US" sz="1100" dirty="0">
                <a:latin typeface="Bahnschrift" panose="020B0502040204020203" pitchFamily="34" charset="0"/>
              </a:rPr>
              <a:t>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A957D-75D5-301C-DECA-F198D21DE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665"/>
          <a:stretch/>
        </p:blipFill>
        <p:spPr>
          <a:xfrm>
            <a:off x="6272358" y="903767"/>
            <a:ext cx="4510772" cy="45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4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1127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“The King is dead, long live the King!”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C35E1-205F-FDF4-7F0E-2C64D7F6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8" y="3288434"/>
            <a:ext cx="3741530" cy="2510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ACA2A-ABCE-3F13-9ACB-4935230A3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459" y="1717982"/>
            <a:ext cx="3594863" cy="2510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DC93D-E8FE-57AE-6003-16AEAA09D7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4" b="-1"/>
          <a:stretch/>
        </p:blipFill>
        <p:spPr>
          <a:xfrm>
            <a:off x="4179273" y="1800969"/>
            <a:ext cx="4195031" cy="4113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D93F54-7361-AC27-C00A-8083F88BC1B5}"/>
              </a:ext>
            </a:extLst>
          </p:cNvPr>
          <p:cNvSpPr txBox="1"/>
          <p:nvPr/>
        </p:nvSpPr>
        <p:spPr>
          <a:xfrm>
            <a:off x="340242" y="1534527"/>
            <a:ext cx="29566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Sequential process are slow, transformers allow parallelization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Longer theoretical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90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1127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The report of my death was an exaggeration – Mark Twain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CA565-1E23-4CB5-5C45-90C47F55F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71" y="1551900"/>
            <a:ext cx="7772400" cy="4283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11233-437B-85BB-B847-E4DC8E1CA30A}"/>
              </a:ext>
            </a:extLst>
          </p:cNvPr>
          <p:cNvSpPr txBox="1"/>
          <p:nvPr/>
        </p:nvSpPr>
        <p:spPr>
          <a:xfrm>
            <a:off x="340241" y="1534527"/>
            <a:ext cx="31111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Time 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Modelling static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Temporal fusion transformer (TFT)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" panose="020B0502040204020203" pitchFamily="34" charset="0"/>
              </a:rPr>
              <a:t>Recurrent networks still included in SOTA forecasting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5420D-351D-ACBF-B1D0-2C23D196F0DA}"/>
              </a:ext>
            </a:extLst>
          </p:cNvPr>
          <p:cNvSpPr txBox="1"/>
          <p:nvPr/>
        </p:nvSpPr>
        <p:spPr>
          <a:xfrm>
            <a:off x="4636505" y="5789719"/>
            <a:ext cx="6344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hnschrift" panose="020B0502040204020203" pitchFamily="34" charset="0"/>
              </a:rPr>
              <a:t>Bryan Lim, </a:t>
            </a:r>
            <a:r>
              <a:rPr lang="en-US" sz="1100" dirty="0" err="1">
                <a:latin typeface="Bahnschrift" panose="020B0502040204020203" pitchFamily="34" charset="0"/>
              </a:rPr>
              <a:t>Sercan</a:t>
            </a:r>
            <a:r>
              <a:rPr lang="en-US" sz="1100" dirty="0">
                <a:latin typeface="Bahnschrift" panose="020B0502040204020203" pitchFamily="34" charset="0"/>
              </a:rPr>
              <a:t> O. Arik, Nicolas </a:t>
            </a:r>
            <a:r>
              <a:rPr lang="en-US" sz="1100" dirty="0" err="1">
                <a:latin typeface="Bahnschrift" panose="020B0502040204020203" pitchFamily="34" charset="0"/>
              </a:rPr>
              <a:t>Loeff</a:t>
            </a:r>
            <a:r>
              <a:rPr lang="en-US" sz="1100" dirty="0">
                <a:latin typeface="Bahnschrift" panose="020B0502040204020203" pitchFamily="34" charset="0"/>
              </a:rPr>
              <a:t>, and Tomas Pfister, “Temporal fusion transformers for interpretable multi-horizon forecasting,” </a:t>
            </a:r>
            <a:r>
              <a:rPr lang="en-US" sz="1100" i="1" dirty="0">
                <a:latin typeface="Bahnschrift" panose="020B0502040204020203" pitchFamily="34" charset="0"/>
              </a:rPr>
              <a:t>International Journal of Forecasting, </a:t>
            </a:r>
            <a:r>
              <a:rPr lang="en-US" sz="1100" dirty="0">
                <a:latin typeface="Bahnschrift" panose="020B0502040204020203" pitchFamily="34" charset="0"/>
              </a:rPr>
              <a:t>Volume 37, 2021</a:t>
            </a:r>
          </a:p>
        </p:txBody>
      </p:sp>
    </p:spTree>
    <p:extLst>
      <p:ext uri="{BB962C8B-B14F-4D97-AF65-F5344CB8AC3E}">
        <p14:creationId xmlns:p14="http://schemas.microsoft.com/office/powerpoint/2010/main" val="341650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97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Recurrent networks (RNN) tutorial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5543F-298F-E8A7-98DC-41126472802D}"/>
              </a:ext>
            </a:extLst>
          </p:cNvPr>
          <p:cNvSpPr txBox="1"/>
          <p:nvPr/>
        </p:nvSpPr>
        <p:spPr>
          <a:xfrm>
            <a:off x="340241" y="1534527"/>
            <a:ext cx="1080324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Bahnschrift" panose="020B0502040204020203" pitchFamily="34" charset="0"/>
              </a:rPr>
              <a:t>Generic RNN description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Bahnschrif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Bahnschrift" panose="020B0502040204020203" pitchFamily="34" charset="0"/>
              </a:rPr>
              <a:t>Long short-term memory (LSTM) networks and other RNN variants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Bahnschrif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Bahnschrift" panose="020B0502040204020203" pitchFamily="34" charset="0"/>
              </a:rPr>
              <a:t>(Code) LSTMs for Lorenz 96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Bahnschrif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Bahnschrift" panose="020B0502040204020203" pitchFamily="34" charset="0"/>
              </a:rPr>
              <a:t>(Code) LSTMs for sea-surface temperature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99153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044962-220A-F1D1-2896-F7E6B9A4F0CE}"/>
              </a:ext>
            </a:extLst>
          </p:cNvPr>
          <p:cNvSpPr txBox="1"/>
          <p:nvPr/>
        </p:nvSpPr>
        <p:spPr>
          <a:xfrm>
            <a:off x="340242" y="903767"/>
            <a:ext cx="979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Generic RNN (sequence to vector)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35B7EB-6078-B9FB-89E4-E8ACB4CDE55C}"/>
              </a:ext>
            </a:extLst>
          </p:cNvPr>
          <p:cNvSpPr/>
          <p:nvPr/>
        </p:nvSpPr>
        <p:spPr>
          <a:xfrm>
            <a:off x="567037" y="2385273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3FAB2-0E49-EE47-EDAA-204571CB5D53}"/>
              </a:ext>
            </a:extLst>
          </p:cNvPr>
          <p:cNvSpPr txBox="1"/>
          <p:nvPr/>
        </p:nvSpPr>
        <p:spPr>
          <a:xfrm>
            <a:off x="936554" y="2775016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07922A-D8B1-AC00-989D-14AE43A552BE}"/>
                  </a:ext>
                </a:extLst>
              </p:cNvPr>
              <p:cNvSpPr txBox="1"/>
              <p:nvPr/>
            </p:nvSpPr>
            <p:spPr>
              <a:xfrm>
                <a:off x="446158" y="4077723"/>
                <a:ext cx="1970348" cy="3211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07922A-D8B1-AC00-989D-14AE43A5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58" y="4077723"/>
                <a:ext cx="1970348" cy="321178"/>
              </a:xfrm>
              <a:prstGeom prst="rect">
                <a:avLst/>
              </a:prstGeom>
              <a:blipFill>
                <a:blip r:embed="rId4"/>
                <a:stretch>
                  <a:fillRect l="-1282" r="-64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567719-A2EE-8501-0950-094A8ED5E0E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V="1">
            <a:off x="1431332" y="3687980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2040698-9C13-57F9-726C-01CEC3BBA75E}"/>
              </a:ext>
            </a:extLst>
          </p:cNvPr>
          <p:cNvSpPr/>
          <p:nvPr/>
        </p:nvSpPr>
        <p:spPr>
          <a:xfrm>
            <a:off x="340242" y="4077722"/>
            <a:ext cx="2175162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07B959-E30A-A974-82A6-04484B009079}"/>
              </a:ext>
            </a:extLst>
          </p:cNvPr>
          <p:cNvCxnSpPr/>
          <p:nvPr/>
        </p:nvCxnSpPr>
        <p:spPr>
          <a:xfrm flipV="1">
            <a:off x="1427822" y="1995039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5EDD47-B105-0715-479D-039375679BD9}"/>
              </a:ext>
            </a:extLst>
          </p:cNvPr>
          <p:cNvSpPr/>
          <p:nvPr/>
        </p:nvSpPr>
        <p:spPr>
          <a:xfrm>
            <a:off x="1185367" y="1604805"/>
            <a:ext cx="484909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C8B02D-5C1F-B11E-B92B-51847EF46E13}"/>
                  </a:ext>
                </a:extLst>
              </p:cNvPr>
              <p:cNvSpPr txBox="1"/>
              <p:nvPr/>
            </p:nvSpPr>
            <p:spPr>
              <a:xfrm>
                <a:off x="1289322" y="1604314"/>
                <a:ext cx="2831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C8B02D-5C1F-B11E-B92B-51847EF46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322" y="1604314"/>
                <a:ext cx="283154" cy="307777"/>
              </a:xfrm>
              <a:prstGeom prst="rect">
                <a:avLst/>
              </a:prstGeom>
              <a:blipFill>
                <a:blip r:embed="rId5"/>
                <a:stretch>
                  <a:fillRect l="-21739" r="-869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U-Turn Arrow 25">
            <a:extLst>
              <a:ext uri="{FF2B5EF4-FFF2-40B4-BE49-F238E27FC236}">
                <a16:creationId xmlns:a16="http://schemas.microsoft.com/office/drawing/2014/main" id="{94BD736C-48C4-2A40-589A-99434F8599EF}"/>
              </a:ext>
            </a:extLst>
          </p:cNvPr>
          <p:cNvSpPr/>
          <p:nvPr/>
        </p:nvSpPr>
        <p:spPr>
          <a:xfrm rot="5400000">
            <a:off x="1829757" y="3002340"/>
            <a:ext cx="1149193" cy="222087"/>
          </a:xfrm>
          <a:prstGeom prst="utur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E39FFD7-8166-9309-13E1-380CE2C71769}"/>
              </a:ext>
            </a:extLst>
          </p:cNvPr>
          <p:cNvSpPr/>
          <p:nvPr/>
        </p:nvSpPr>
        <p:spPr>
          <a:xfrm>
            <a:off x="2697170" y="2944160"/>
            <a:ext cx="748146" cy="318654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DA3284-34A9-97C5-8C35-9AC20DC45182}"/>
              </a:ext>
            </a:extLst>
          </p:cNvPr>
          <p:cNvSpPr/>
          <p:nvPr/>
        </p:nvSpPr>
        <p:spPr>
          <a:xfrm>
            <a:off x="3602984" y="2384782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0AAB5-FC08-C99F-A3ED-D8E5ECD5B1E9}"/>
              </a:ext>
            </a:extLst>
          </p:cNvPr>
          <p:cNvSpPr txBox="1"/>
          <p:nvPr/>
        </p:nvSpPr>
        <p:spPr>
          <a:xfrm>
            <a:off x="3972501" y="2774525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C98E43-0910-BD3E-F2A9-07BDCC80E105}"/>
                  </a:ext>
                </a:extLst>
              </p:cNvPr>
              <p:cNvSpPr txBox="1"/>
              <p:nvPr/>
            </p:nvSpPr>
            <p:spPr>
              <a:xfrm>
                <a:off x="4023375" y="4091124"/>
                <a:ext cx="8878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C98E43-0910-BD3E-F2A9-07BDCC80E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75" y="4091124"/>
                <a:ext cx="887807" cy="307777"/>
              </a:xfrm>
              <a:prstGeom prst="rect">
                <a:avLst/>
              </a:prstGeom>
              <a:blipFill>
                <a:blip r:embed="rId6"/>
                <a:stretch>
                  <a:fillRect l="-4225" r="-140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2A335B-E64F-DBD9-5AA5-65065B3DD3F0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flipV="1">
            <a:off x="4467279" y="3687489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3EC26C4-C511-7250-EC17-F7AA0F745E3F}"/>
              </a:ext>
            </a:extLst>
          </p:cNvPr>
          <p:cNvSpPr/>
          <p:nvPr/>
        </p:nvSpPr>
        <p:spPr>
          <a:xfrm>
            <a:off x="3972501" y="4077231"/>
            <a:ext cx="989555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DE475F-1864-8164-26EA-77599BAB36E1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331575" y="3036135"/>
            <a:ext cx="8869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2F7680-2C97-C9B4-00D9-9DA3D506D5C7}"/>
                  </a:ext>
                </a:extLst>
              </p:cNvPr>
              <p:cNvSpPr txBox="1"/>
              <p:nvPr/>
            </p:nvSpPr>
            <p:spPr>
              <a:xfrm>
                <a:off x="5660386" y="2595399"/>
                <a:ext cx="3140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2F7680-2C97-C9B4-00D9-9DA3D506D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86" y="2595399"/>
                <a:ext cx="314060" cy="307777"/>
              </a:xfrm>
              <a:prstGeom prst="rect">
                <a:avLst/>
              </a:prstGeom>
              <a:blipFill>
                <a:blip r:embed="rId7"/>
                <a:stretch>
                  <a:fillRect l="-19231" r="-384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027316-1A9A-B7B6-5986-7FCAF3566AFD}"/>
              </a:ext>
            </a:extLst>
          </p:cNvPr>
          <p:cNvSpPr/>
          <p:nvPr/>
        </p:nvSpPr>
        <p:spPr>
          <a:xfrm>
            <a:off x="5485623" y="2554417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0DB8020-82EF-CC41-2E19-FF8C06C65AB1}"/>
              </a:ext>
            </a:extLst>
          </p:cNvPr>
          <p:cNvSpPr/>
          <p:nvPr/>
        </p:nvSpPr>
        <p:spPr>
          <a:xfrm>
            <a:off x="6218536" y="2384782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A6421-FF70-3A52-13EE-9FEE221A62AE}"/>
              </a:ext>
            </a:extLst>
          </p:cNvPr>
          <p:cNvSpPr txBox="1"/>
          <p:nvPr/>
        </p:nvSpPr>
        <p:spPr>
          <a:xfrm>
            <a:off x="6588053" y="2774525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1639EA-D182-7187-E2D1-703FEAB45269}"/>
                  </a:ext>
                </a:extLst>
              </p:cNvPr>
              <p:cNvSpPr txBox="1"/>
              <p:nvPr/>
            </p:nvSpPr>
            <p:spPr>
              <a:xfrm>
                <a:off x="6695288" y="4118213"/>
                <a:ext cx="7750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1639EA-D182-7187-E2D1-703FEAB4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288" y="4118213"/>
                <a:ext cx="775084" cy="307777"/>
              </a:xfrm>
              <a:prstGeom prst="rect">
                <a:avLst/>
              </a:prstGeom>
              <a:blipFill>
                <a:blip r:embed="rId8"/>
                <a:stretch>
                  <a:fillRect l="-4918" r="-3279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ACC8C4-D104-0FEF-5BBE-7946D0D1C4AA}"/>
              </a:ext>
            </a:extLst>
          </p:cNvPr>
          <p:cNvCxnSpPr>
            <a:stCxn id="44" idx="0"/>
            <a:endCxn id="42" idx="2"/>
          </p:cNvCxnSpPr>
          <p:nvPr/>
        </p:nvCxnSpPr>
        <p:spPr>
          <a:xfrm flipV="1">
            <a:off x="7082830" y="3687489"/>
            <a:ext cx="2" cy="4307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242410-7D72-BB05-FECC-B9C668C4529D}"/>
              </a:ext>
            </a:extLst>
          </p:cNvPr>
          <p:cNvSpPr/>
          <p:nvPr/>
        </p:nvSpPr>
        <p:spPr>
          <a:xfrm>
            <a:off x="6588053" y="4077231"/>
            <a:ext cx="989555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075A14-292E-1528-5E27-04EF92B49201}"/>
                  </a:ext>
                </a:extLst>
              </p:cNvPr>
              <p:cNvSpPr txBox="1"/>
              <p:nvPr/>
            </p:nvSpPr>
            <p:spPr>
              <a:xfrm>
                <a:off x="8316645" y="2666160"/>
                <a:ext cx="3510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075A14-292E-1528-5E27-04EF92B49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645" y="2666160"/>
                <a:ext cx="35105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C250B4-EE89-4A5D-49DA-2B2E285A2E0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854598" y="3036135"/>
            <a:ext cx="8869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9B5C3D-4A24-72CA-622D-926120ABEB62}"/>
                  </a:ext>
                </a:extLst>
              </p:cNvPr>
              <p:cNvSpPr txBox="1"/>
              <p:nvPr/>
            </p:nvSpPr>
            <p:spPr>
              <a:xfrm>
                <a:off x="9069500" y="2595399"/>
                <a:ext cx="5284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9B5C3D-4A24-72CA-622D-926120ABE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500" y="2595399"/>
                <a:ext cx="528414" cy="307777"/>
              </a:xfrm>
              <a:prstGeom prst="rect">
                <a:avLst/>
              </a:prstGeom>
              <a:blipFill>
                <a:blip r:embed="rId10"/>
                <a:stretch>
                  <a:fillRect l="-11905" r="-238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5AE529D-208A-0B16-F49D-8A0F8AA40944}"/>
              </a:ext>
            </a:extLst>
          </p:cNvPr>
          <p:cNvSpPr/>
          <p:nvPr/>
        </p:nvSpPr>
        <p:spPr>
          <a:xfrm>
            <a:off x="9008646" y="2554417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F4AB871-5A65-3194-1999-D423A5ACF3DC}"/>
              </a:ext>
            </a:extLst>
          </p:cNvPr>
          <p:cNvSpPr/>
          <p:nvPr/>
        </p:nvSpPr>
        <p:spPr>
          <a:xfrm>
            <a:off x="9741559" y="2384782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9EC926-51D8-A415-A101-B779A9F5073B}"/>
              </a:ext>
            </a:extLst>
          </p:cNvPr>
          <p:cNvSpPr txBox="1"/>
          <p:nvPr/>
        </p:nvSpPr>
        <p:spPr>
          <a:xfrm>
            <a:off x="10111076" y="2774525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18535F-135E-E9DA-45F4-7A763E692C99}"/>
                  </a:ext>
                </a:extLst>
              </p:cNvPr>
              <p:cNvSpPr txBox="1"/>
              <p:nvPr/>
            </p:nvSpPr>
            <p:spPr>
              <a:xfrm>
                <a:off x="10468734" y="4091124"/>
                <a:ext cx="2742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18535F-135E-E9DA-45F4-7A763E692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734" y="4091124"/>
                <a:ext cx="274242" cy="307777"/>
              </a:xfrm>
              <a:prstGeom prst="rect">
                <a:avLst/>
              </a:prstGeom>
              <a:blipFill>
                <a:blip r:embed="rId11"/>
                <a:stretch>
                  <a:fillRect l="-13636" r="-909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507A306-16B2-3D57-56A5-B47471F5054E}"/>
              </a:ext>
            </a:extLst>
          </p:cNvPr>
          <p:cNvCxnSpPr>
            <a:stCxn id="58" idx="0"/>
            <a:endCxn id="56" idx="2"/>
          </p:cNvCxnSpPr>
          <p:nvPr/>
        </p:nvCxnSpPr>
        <p:spPr>
          <a:xfrm flipV="1">
            <a:off x="10605855" y="3687489"/>
            <a:ext cx="0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CBEF898-5629-91DA-362A-930AB99841E7}"/>
              </a:ext>
            </a:extLst>
          </p:cNvPr>
          <p:cNvSpPr/>
          <p:nvPr/>
        </p:nvSpPr>
        <p:spPr>
          <a:xfrm>
            <a:off x="10361046" y="4077231"/>
            <a:ext cx="484907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96F9A2-9BC6-9849-CAED-B6D440EECB9F}"/>
              </a:ext>
            </a:extLst>
          </p:cNvPr>
          <p:cNvCxnSpPr>
            <a:cxnSpLocks/>
          </p:cNvCxnSpPr>
          <p:nvPr/>
        </p:nvCxnSpPr>
        <p:spPr>
          <a:xfrm>
            <a:off x="7947127" y="3036135"/>
            <a:ext cx="2792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71926D99-3D88-8E6F-C2C3-9B11BBF9DA81}"/>
              </a:ext>
            </a:extLst>
          </p:cNvPr>
          <p:cNvCxnSpPr/>
          <p:nvPr/>
        </p:nvCxnSpPr>
        <p:spPr>
          <a:xfrm flipV="1">
            <a:off x="10603499" y="1995039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99C8D877-6607-69DD-3412-B1B59752A11C}"/>
              </a:ext>
            </a:extLst>
          </p:cNvPr>
          <p:cNvSpPr/>
          <p:nvPr/>
        </p:nvSpPr>
        <p:spPr>
          <a:xfrm>
            <a:off x="10361044" y="1604805"/>
            <a:ext cx="484909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4EA92713-A9CF-1061-0093-CC8F6A638B3B}"/>
                  </a:ext>
                </a:extLst>
              </p:cNvPr>
              <p:cNvSpPr txBox="1"/>
              <p:nvPr/>
            </p:nvSpPr>
            <p:spPr>
              <a:xfrm>
                <a:off x="10464999" y="1604314"/>
                <a:ext cx="2831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4EA92713-A9CF-1061-0093-CC8F6A638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999" y="1604314"/>
                <a:ext cx="283154" cy="307777"/>
              </a:xfrm>
              <a:prstGeom prst="rect">
                <a:avLst/>
              </a:prstGeom>
              <a:blipFill>
                <a:blip r:embed="rId12"/>
                <a:stretch>
                  <a:fillRect l="-26087" r="-434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FAFB97E3-5F94-942C-CE90-853C5EA99561}"/>
                  </a:ext>
                </a:extLst>
              </p:cNvPr>
              <p:cNvSpPr txBox="1"/>
              <p:nvPr/>
            </p:nvSpPr>
            <p:spPr>
              <a:xfrm>
                <a:off x="446158" y="5103229"/>
                <a:ext cx="575388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FAFB97E3-5F94-942C-CE90-853C5EA99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58" y="5103229"/>
                <a:ext cx="5753883" cy="553998"/>
              </a:xfrm>
              <a:prstGeom prst="rect">
                <a:avLst/>
              </a:prstGeom>
              <a:blipFill>
                <a:blip r:embed="rId13"/>
                <a:stretch>
                  <a:fillRect l="-1542" r="-220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" name="TextBox 1030">
            <a:extLst>
              <a:ext uri="{FF2B5EF4-FFF2-40B4-BE49-F238E27FC236}">
                <a16:creationId xmlns:a16="http://schemas.microsoft.com/office/drawing/2014/main" id="{CB257127-4814-E03E-1BD0-E4284555B3E8}"/>
              </a:ext>
            </a:extLst>
          </p:cNvPr>
          <p:cNvSpPr txBox="1"/>
          <p:nvPr/>
        </p:nvSpPr>
        <p:spPr>
          <a:xfrm>
            <a:off x="8242145" y="5030589"/>
            <a:ext cx="2783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Bahnschrift" panose="020B0502040204020203" pitchFamily="34" charset="0"/>
              </a:rPr>
              <a:t>State estimation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" panose="020B0502040204020203" pitchFamily="34" charset="0"/>
              </a:rPr>
              <a:t>Sentiment analysis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" panose="020B0502040204020203" pitchFamily="34" charset="0"/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296706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00362E-E93E-B338-3900-0FBD61EEF1C3}"/>
              </a:ext>
            </a:extLst>
          </p:cNvPr>
          <p:cNvSpPr/>
          <p:nvPr/>
        </p:nvSpPr>
        <p:spPr>
          <a:xfrm>
            <a:off x="0" y="1"/>
            <a:ext cx="12192000" cy="79622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6AB6A-5F68-1B1A-B528-E1D9A8B40EC6}"/>
              </a:ext>
            </a:extLst>
          </p:cNvPr>
          <p:cNvSpPr/>
          <p:nvPr/>
        </p:nvSpPr>
        <p:spPr>
          <a:xfrm>
            <a:off x="0" y="6205728"/>
            <a:ext cx="12192000" cy="65227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ve - East Asia Center">
            <a:extLst>
              <a:ext uri="{FF2B5EF4-FFF2-40B4-BE49-F238E27FC236}">
                <a16:creationId xmlns:a16="http://schemas.microsoft.com/office/drawing/2014/main" id="{23FA008B-61EE-B855-10E0-90318F59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912" y="29446"/>
            <a:ext cx="1142410" cy="7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28A7E2-A867-AE94-E536-2DB131BA263D}"/>
              </a:ext>
            </a:extLst>
          </p:cNvPr>
          <p:cNvSpPr txBox="1">
            <a:spLocks/>
          </p:cNvSpPr>
          <p:nvPr/>
        </p:nvSpPr>
        <p:spPr>
          <a:xfrm>
            <a:off x="4047460" y="6330641"/>
            <a:ext cx="9144000" cy="4024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Temporal Dynamics and Recurrent Neural Networks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BDA3284-34A9-97C5-8C35-9AC20DC45182}"/>
              </a:ext>
            </a:extLst>
          </p:cNvPr>
          <p:cNvSpPr/>
          <p:nvPr/>
        </p:nvSpPr>
        <p:spPr>
          <a:xfrm>
            <a:off x="1751856" y="4003546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0AAB5-FC08-C99F-A3ED-D8E5ECD5B1E9}"/>
              </a:ext>
            </a:extLst>
          </p:cNvPr>
          <p:cNvSpPr txBox="1"/>
          <p:nvPr/>
        </p:nvSpPr>
        <p:spPr>
          <a:xfrm>
            <a:off x="2121373" y="4393289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C98E43-0910-BD3E-F2A9-07BDCC80E105}"/>
                  </a:ext>
                </a:extLst>
              </p:cNvPr>
              <p:cNvSpPr txBox="1"/>
              <p:nvPr/>
            </p:nvSpPr>
            <p:spPr>
              <a:xfrm>
                <a:off x="2515289" y="5695993"/>
                <a:ext cx="201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C98E43-0910-BD3E-F2A9-07BDCC80E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89" y="5695993"/>
                <a:ext cx="201722" cy="307777"/>
              </a:xfrm>
              <a:prstGeom prst="rect">
                <a:avLst/>
              </a:prstGeom>
              <a:blipFill>
                <a:blip r:embed="rId4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2A335B-E64F-DBD9-5AA5-65065B3DD3F0}"/>
              </a:ext>
            </a:extLst>
          </p:cNvPr>
          <p:cNvCxnSpPr>
            <a:cxnSpLocks/>
          </p:cNvCxnSpPr>
          <p:nvPr/>
        </p:nvCxnSpPr>
        <p:spPr>
          <a:xfrm flipV="1">
            <a:off x="2613701" y="3591239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3EC26C4-C511-7250-EC17-F7AA0F745E3F}"/>
              </a:ext>
            </a:extLst>
          </p:cNvPr>
          <p:cNvSpPr/>
          <p:nvPr/>
        </p:nvSpPr>
        <p:spPr>
          <a:xfrm>
            <a:off x="2412214" y="5695995"/>
            <a:ext cx="394854" cy="3487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DE475F-1864-8164-26EA-77599BAB36E1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480447" y="4654899"/>
            <a:ext cx="8869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2F7680-2C97-C9B4-00D9-9DA3D506D5C7}"/>
                  </a:ext>
                </a:extLst>
              </p:cNvPr>
              <p:cNvSpPr txBox="1"/>
              <p:nvPr/>
            </p:nvSpPr>
            <p:spPr>
              <a:xfrm>
                <a:off x="3809258" y="4214163"/>
                <a:ext cx="3140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2F7680-2C97-C9B4-00D9-9DA3D506D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58" y="4214163"/>
                <a:ext cx="314060" cy="307777"/>
              </a:xfrm>
              <a:prstGeom prst="rect">
                <a:avLst/>
              </a:prstGeom>
              <a:blipFill>
                <a:blip r:embed="rId5"/>
                <a:stretch>
                  <a:fillRect l="-20000" r="-4000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027316-1A9A-B7B6-5986-7FCAF3566AFD}"/>
              </a:ext>
            </a:extLst>
          </p:cNvPr>
          <p:cNvSpPr/>
          <p:nvPr/>
        </p:nvSpPr>
        <p:spPr>
          <a:xfrm>
            <a:off x="3634495" y="4173181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0DB8020-82EF-CC41-2E19-FF8C06C65AB1}"/>
              </a:ext>
            </a:extLst>
          </p:cNvPr>
          <p:cNvSpPr/>
          <p:nvPr/>
        </p:nvSpPr>
        <p:spPr>
          <a:xfrm>
            <a:off x="4367408" y="4003546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AA6421-FF70-3A52-13EE-9FEE221A62AE}"/>
              </a:ext>
            </a:extLst>
          </p:cNvPr>
          <p:cNvSpPr txBox="1"/>
          <p:nvPr/>
        </p:nvSpPr>
        <p:spPr>
          <a:xfrm>
            <a:off x="4736925" y="4393289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075A14-292E-1528-5E27-04EF92B49201}"/>
                  </a:ext>
                </a:extLst>
              </p:cNvPr>
              <p:cNvSpPr txBox="1"/>
              <p:nvPr/>
            </p:nvSpPr>
            <p:spPr>
              <a:xfrm>
                <a:off x="6465517" y="4284924"/>
                <a:ext cx="3510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5075A14-292E-1528-5E27-04EF92B49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517" y="4284924"/>
                <a:ext cx="35105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C250B4-EE89-4A5D-49DA-2B2E285A2E0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7003470" y="4654899"/>
            <a:ext cx="8869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9B5C3D-4A24-72CA-622D-926120ABEB62}"/>
                  </a:ext>
                </a:extLst>
              </p:cNvPr>
              <p:cNvSpPr txBox="1"/>
              <p:nvPr/>
            </p:nvSpPr>
            <p:spPr>
              <a:xfrm>
                <a:off x="7256706" y="4214163"/>
                <a:ext cx="5284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9B5C3D-4A24-72CA-622D-926120ABE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706" y="4214163"/>
                <a:ext cx="528414" cy="307777"/>
              </a:xfrm>
              <a:prstGeom prst="rect">
                <a:avLst/>
              </a:prstGeom>
              <a:blipFill>
                <a:blip r:embed="rId7"/>
                <a:stretch>
                  <a:fillRect l="-11905" r="-476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5AE529D-208A-0B16-F49D-8A0F8AA40944}"/>
              </a:ext>
            </a:extLst>
          </p:cNvPr>
          <p:cNvSpPr/>
          <p:nvPr/>
        </p:nvSpPr>
        <p:spPr>
          <a:xfrm>
            <a:off x="7157518" y="4173181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F4AB871-5A65-3194-1999-D423A5ACF3DC}"/>
              </a:ext>
            </a:extLst>
          </p:cNvPr>
          <p:cNvSpPr/>
          <p:nvPr/>
        </p:nvSpPr>
        <p:spPr>
          <a:xfrm>
            <a:off x="7890431" y="4003546"/>
            <a:ext cx="1728592" cy="1302707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9EC926-51D8-A415-A101-B779A9F5073B}"/>
              </a:ext>
            </a:extLst>
          </p:cNvPr>
          <p:cNvSpPr txBox="1"/>
          <p:nvPr/>
        </p:nvSpPr>
        <p:spPr>
          <a:xfrm>
            <a:off x="8259948" y="4393289"/>
            <a:ext cx="98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RNN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96F9A2-9BC6-9849-CAED-B6D440EECB9F}"/>
              </a:ext>
            </a:extLst>
          </p:cNvPr>
          <p:cNvCxnSpPr>
            <a:cxnSpLocks/>
          </p:cNvCxnSpPr>
          <p:nvPr/>
        </p:nvCxnSpPr>
        <p:spPr>
          <a:xfrm>
            <a:off x="6095999" y="4654899"/>
            <a:ext cx="2792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71926D99-3D88-8E6F-C2C3-9B11BBF9DA81}"/>
              </a:ext>
            </a:extLst>
          </p:cNvPr>
          <p:cNvCxnSpPr/>
          <p:nvPr/>
        </p:nvCxnSpPr>
        <p:spPr>
          <a:xfrm flipV="1">
            <a:off x="8752371" y="3613803"/>
            <a:ext cx="1" cy="38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99C8D877-6607-69DD-3412-B1B59752A11C}"/>
              </a:ext>
            </a:extLst>
          </p:cNvPr>
          <p:cNvSpPr/>
          <p:nvPr/>
        </p:nvSpPr>
        <p:spPr>
          <a:xfrm>
            <a:off x="8509916" y="3223569"/>
            <a:ext cx="484909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4EA92713-A9CF-1061-0093-CC8F6A638B3B}"/>
                  </a:ext>
                </a:extLst>
              </p:cNvPr>
              <p:cNvSpPr txBox="1"/>
              <p:nvPr/>
            </p:nvSpPr>
            <p:spPr>
              <a:xfrm>
                <a:off x="8628988" y="3265043"/>
                <a:ext cx="2831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4EA92713-A9CF-1061-0093-CC8F6A638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988" y="3265043"/>
                <a:ext cx="283154" cy="307777"/>
              </a:xfrm>
              <a:prstGeom prst="rect">
                <a:avLst/>
              </a:prstGeom>
              <a:blipFill>
                <a:blip r:embed="rId8"/>
                <a:stretch>
                  <a:fillRect l="-21739" r="-869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34570C-7965-2057-1327-FD7437BB36F1}"/>
                  </a:ext>
                </a:extLst>
              </p:cNvPr>
              <p:cNvSpPr txBox="1"/>
              <p:nvPr/>
            </p:nvSpPr>
            <p:spPr>
              <a:xfrm>
                <a:off x="2493008" y="3258666"/>
                <a:ext cx="3140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34570C-7965-2057-1327-FD7437BB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008" y="3258666"/>
                <a:ext cx="314060" cy="307777"/>
              </a:xfrm>
              <a:prstGeom prst="rect">
                <a:avLst/>
              </a:prstGeom>
              <a:blipFill>
                <a:blip r:embed="rId9"/>
                <a:stretch>
                  <a:fillRect l="-20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5932D3-9AD4-1C32-E2C9-92E5154C524A}"/>
              </a:ext>
            </a:extLst>
          </p:cNvPr>
          <p:cNvSpPr/>
          <p:nvPr/>
        </p:nvSpPr>
        <p:spPr>
          <a:xfrm>
            <a:off x="2318245" y="3217684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F112D5-581E-2175-75BA-CE36CDA3D2E8}"/>
              </a:ext>
            </a:extLst>
          </p:cNvPr>
          <p:cNvCxnSpPr/>
          <p:nvPr/>
        </p:nvCxnSpPr>
        <p:spPr>
          <a:xfrm flipV="1">
            <a:off x="2613698" y="5292358"/>
            <a:ext cx="2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E6C6FA-3E9C-2BE3-D418-CBF549424065}"/>
              </a:ext>
            </a:extLst>
          </p:cNvPr>
          <p:cNvCxnSpPr>
            <a:cxnSpLocks/>
          </p:cNvCxnSpPr>
          <p:nvPr/>
        </p:nvCxnSpPr>
        <p:spPr>
          <a:xfrm flipV="1">
            <a:off x="2609640" y="3035913"/>
            <a:ext cx="0" cy="180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D7165B1-8488-A183-583D-42A391B58753}"/>
              </a:ext>
            </a:extLst>
          </p:cNvPr>
          <p:cNvSpPr/>
          <p:nvPr/>
        </p:nvSpPr>
        <p:spPr>
          <a:xfrm>
            <a:off x="1974042" y="2183853"/>
            <a:ext cx="1351989" cy="850488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D3B4EE-1A37-5E6B-3647-F47BD9F08032}"/>
              </a:ext>
            </a:extLst>
          </p:cNvPr>
          <p:cNvSpPr txBox="1"/>
          <p:nvPr/>
        </p:nvSpPr>
        <p:spPr>
          <a:xfrm>
            <a:off x="2155259" y="2263258"/>
            <a:ext cx="98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 Process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27B0DC-74AE-B6BF-5F90-3D8B45488CEE}"/>
              </a:ext>
            </a:extLst>
          </p:cNvPr>
          <p:cNvCxnSpPr>
            <a:cxnSpLocks/>
          </p:cNvCxnSpPr>
          <p:nvPr/>
        </p:nvCxnSpPr>
        <p:spPr>
          <a:xfrm flipV="1">
            <a:off x="2616150" y="1800548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3DD39F-C40A-2B4D-3FB1-752EB80EC2B9}"/>
                  </a:ext>
                </a:extLst>
              </p:cNvPr>
              <p:cNvSpPr txBox="1"/>
              <p:nvPr/>
            </p:nvSpPr>
            <p:spPr>
              <a:xfrm>
                <a:off x="2493007" y="1426908"/>
                <a:ext cx="299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3DD39F-C40A-2B4D-3FB1-752EB80EC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007" y="1426908"/>
                <a:ext cx="299506" cy="307777"/>
              </a:xfrm>
              <a:prstGeom prst="rect">
                <a:avLst/>
              </a:prstGeom>
              <a:blipFill>
                <a:blip r:embed="rId10"/>
                <a:stretch>
                  <a:fillRect l="-12500" r="-8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5746AD4-BDF6-DD88-C04B-545BB34554A4}"/>
              </a:ext>
            </a:extLst>
          </p:cNvPr>
          <p:cNvSpPr/>
          <p:nvPr/>
        </p:nvSpPr>
        <p:spPr>
          <a:xfrm>
            <a:off x="2318244" y="1385926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860A9C-D99C-19D4-18A7-591F783147CD}"/>
              </a:ext>
            </a:extLst>
          </p:cNvPr>
          <p:cNvCxnSpPr>
            <a:cxnSpLocks/>
          </p:cNvCxnSpPr>
          <p:nvPr/>
        </p:nvCxnSpPr>
        <p:spPr>
          <a:xfrm flipV="1">
            <a:off x="5198939" y="3591239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D083A-91BA-E18D-3934-2468E849F9B3}"/>
                  </a:ext>
                </a:extLst>
              </p:cNvPr>
              <p:cNvSpPr txBox="1"/>
              <p:nvPr/>
            </p:nvSpPr>
            <p:spPr>
              <a:xfrm>
                <a:off x="5078246" y="3258666"/>
                <a:ext cx="3200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1D083A-91BA-E18D-3934-2468E849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246" y="3258666"/>
                <a:ext cx="320024" cy="307777"/>
              </a:xfrm>
              <a:prstGeom prst="rect">
                <a:avLst/>
              </a:prstGeom>
              <a:blipFill>
                <a:blip r:embed="rId11"/>
                <a:stretch>
                  <a:fillRect l="-14815" r="-3704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35B7B52-5A58-93E8-42AF-71233AE03696}"/>
              </a:ext>
            </a:extLst>
          </p:cNvPr>
          <p:cNvSpPr/>
          <p:nvPr/>
        </p:nvSpPr>
        <p:spPr>
          <a:xfrm>
            <a:off x="4903483" y="3217684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A5FE2B-9FEA-A977-6AA9-B51467ACE881}"/>
              </a:ext>
            </a:extLst>
          </p:cNvPr>
          <p:cNvCxnSpPr>
            <a:cxnSpLocks/>
          </p:cNvCxnSpPr>
          <p:nvPr/>
        </p:nvCxnSpPr>
        <p:spPr>
          <a:xfrm flipV="1">
            <a:off x="5194878" y="3035913"/>
            <a:ext cx="0" cy="180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0CF5671-984A-2D36-E3D9-F7D6BBC587B3}"/>
              </a:ext>
            </a:extLst>
          </p:cNvPr>
          <p:cNvSpPr/>
          <p:nvPr/>
        </p:nvSpPr>
        <p:spPr>
          <a:xfrm>
            <a:off x="4559280" y="2183853"/>
            <a:ext cx="1351989" cy="850488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27D26E-CC13-DD11-C477-87CA84F1A5A0}"/>
              </a:ext>
            </a:extLst>
          </p:cNvPr>
          <p:cNvSpPr txBox="1"/>
          <p:nvPr/>
        </p:nvSpPr>
        <p:spPr>
          <a:xfrm>
            <a:off x="4740497" y="2263258"/>
            <a:ext cx="98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 Process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C9B00F-0CD5-B1FA-384B-008B50963495}"/>
              </a:ext>
            </a:extLst>
          </p:cNvPr>
          <p:cNvCxnSpPr>
            <a:cxnSpLocks/>
          </p:cNvCxnSpPr>
          <p:nvPr/>
        </p:nvCxnSpPr>
        <p:spPr>
          <a:xfrm flipV="1">
            <a:off x="5194878" y="1800465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CC1BDF-4A7E-3CE6-4A65-3012DE885DFA}"/>
                  </a:ext>
                </a:extLst>
              </p:cNvPr>
              <p:cNvSpPr txBox="1"/>
              <p:nvPr/>
            </p:nvSpPr>
            <p:spPr>
              <a:xfrm>
                <a:off x="5078245" y="1426908"/>
                <a:ext cx="3054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CC1BDF-4A7E-3CE6-4A65-3012DE885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245" y="1426908"/>
                <a:ext cx="305468" cy="307777"/>
              </a:xfrm>
              <a:prstGeom prst="rect">
                <a:avLst/>
              </a:prstGeom>
              <a:blipFill>
                <a:blip r:embed="rId12"/>
                <a:stretch>
                  <a:fillRect l="-8000" r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7EBDF1A-22B7-158E-2775-FF1BB1F65520}"/>
              </a:ext>
            </a:extLst>
          </p:cNvPr>
          <p:cNvSpPr/>
          <p:nvPr/>
        </p:nvSpPr>
        <p:spPr>
          <a:xfrm>
            <a:off x="4903482" y="1385926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BF3304-F9E8-8702-5269-6C53524705B4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8748541" y="3019723"/>
            <a:ext cx="3830" cy="196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E03944C-C047-AC86-0857-4D187F5B2CD6}"/>
              </a:ext>
            </a:extLst>
          </p:cNvPr>
          <p:cNvSpPr/>
          <p:nvPr/>
        </p:nvSpPr>
        <p:spPr>
          <a:xfrm>
            <a:off x="8076376" y="2169235"/>
            <a:ext cx="1351989" cy="850488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3B1F9B-4D4B-DABE-C85C-F7D7AD3CFD32}"/>
              </a:ext>
            </a:extLst>
          </p:cNvPr>
          <p:cNvSpPr txBox="1"/>
          <p:nvPr/>
        </p:nvSpPr>
        <p:spPr>
          <a:xfrm>
            <a:off x="8257593" y="2248640"/>
            <a:ext cx="98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 Process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6891BE5-5B48-8137-9CF9-4EE0ECA22D3D}"/>
              </a:ext>
            </a:extLst>
          </p:cNvPr>
          <p:cNvCxnSpPr>
            <a:cxnSpLocks/>
          </p:cNvCxnSpPr>
          <p:nvPr/>
        </p:nvCxnSpPr>
        <p:spPr>
          <a:xfrm flipV="1">
            <a:off x="8718484" y="1785930"/>
            <a:ext cx="1" cy="403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92B86B15-331F-9271-2609-B63690963563}"/>
                  </a:ext>
                </a:extLst>
              </p:cNvPr>
              <p:cNvSpPr txBox="1"/>
              <p:nvPr/>
            </p:nvSpPr>
            <p:spPr>
              <a:xfrm>
                <a:off x="8595341" y="1412290"/>
                <a:ext cx="2685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92B86B15-331F-9271-2609-B63690963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341" y="1412290"/>
                <a:ext cx="268599" cy="307777"/>
              </a:xfrm>
              <a:prstGeom prst="rect">
                <a:avLst/>
              </a:prstGeom>
              <a:blipFill>
                <a:blip r:embed="rId13"/>
                <a:stretch>
                  <a:fillRect l="-9091" r="-9091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9E0046E4-06E8-3691-5ABB-5D40C6D28016}"/>
              </a:ext>
            </a:extLst>
          </p:cNvPr>
          <p:cNvSpPr/>
          <p:nvPr/>
        </p:nvSpPr>
        <p:spPr>
          <a:xfrm>
            <a:off x="8420578" y="1371308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C2295EA7-0039-2CEB-8701-672423B2F615}"/>
              </a:ext>
            </a:extLst>
          </p:cNvPr>
          <p:cNvSpPr txBox="1"/>
          <p:nvPr/>
        </p:nvSpPr>
        <p:spPr>
          <a:xfrm>
            <a:off x="293950" y="848088"/>
            <a:ext cx="580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Generic RNN (vector to sequence)</a:t>
            </a:r>
          </a:p>
        </p:txBody>
      </p:sp>
      <p:sp>
        <p:nvSpPr>
          <p:cNvPr id="1043" name="Rounded Rectangle 1042">
            <a:extLst>
              <a:ext uri="{FF2B5EF4-FFF2-40B4-BE49-F238E27FC236}">
                <a16:creationId xmlns:a16="http://schemas.microsoft.com/office/drawing/2014/main" id="{3C3BE5BF-1B4A-996E-CDB5-5D5D6A65E66B}"/>
              </a:ext>
            </a:extLst>
          </p:cNvPr>
          <p:cNvSpPr/>
          <p:nvPr/>
        </p:nvSpPr>
        <p:spPr>
          <a:xfrm>
            <a:off x="4498702" y="5509108"/>
            <a:ext cx="1386896" cy="590001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817279F8-53FF-7A2B-E8E0-5F5FF192F956}"/>
              </a:ext>
            </a:extLst>
          </p:cNvPr>
          <p:cNvSpPr txBox="1"/>
          <p:nvPr/>
        </p:nvSpPr>
        <p:spPr>
          <a:xfrm>
            <a:off x="4518814" y="5616583"/>
            <a:ext cx="1400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Embedding</a:t>
            </a:r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C679F8C-267C-7A9C-DB6D-B9E77FE396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0228" y="5226838"/>
            <a:ext cx="241300" cy="282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82F0E4AA-14D3-D773-60EF-E6809AB29C7C}"/>
                  </a:ext>
                </a:extLst>
              </p:cNvPr>
              <p:cNvSpPr txBox="1"/>
              <p:nvPr/>
            </p:nvSpPr>
            <p:spPr>
              <a:xfrm>
                <a:off x="3758827" y="5653856"/>
                <a:ext cx="299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7" name="TextBox 1046">
                <a:extLst>
                  <a:ext uri="{FF2B5EF4-FFF2-40B4-BE49-F238E27FC236}">
                    <a16:creationId xmlns:a16="http://schemas.microsoft.com/office/drawing/2014/main" id="{82F0E4AA-14D3-D773-60EF-E6809AB2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827" y="5653856"/>
                <a:ext cx="299506" cy="307777"/>
              </a:xfrm>
              <a:prstGeom prst="rect">
                <a:avLst/>
              </a:prstGeom>
              <a:blipFill>
                <a:blip r:embed="rId15"/>
                <a:stretch>
                  <a:fillRect l="-12500" r="-833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8" name="Rounded Rectangle 1047">
            <a:extLst>
              <a:ext uri="{FF2B5EF4-FFF2-40B4-BE49-F238E27FC236}">
                <a16:creationId xmlns:a16="http://schemas.microsoft.com/office/drawing/2014/main" id="{0AD67FFB-7484-4DA4-3B77-06C7EF25FF5A}"/>
              </a:ext>
            </a:extLst>
          </p:cNvPr>
          <p:cNvSpPr/>
          <p:nvPr/>
        </p:nvSpPr>
        <p:spPr>
          <a:xfrm>
            <a:off x="3606600" y="5635465"/>
            <a:ext cx="590911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6DBEC06E-CB3A-33D2-7CF8-C08E98C86F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273547" y="5598105"/>
            <a:ext cx="285969" cy="415208"/>
          </a:xfrm>
          <a:prstGeom prst="rect">
            <a:avLst/>
          </a:prstGeom>
        </p:spPr>
      </p:pic>
      <p:sp>
        <p:nvSpPr>
          <p:cNvPr id="1050" name="Rounded Rectangle 1049">
            <a:extLst>
              <a:ext uri="{FF2B5EF4-FFF2-40B4-BE49-F238E27FC236}">
                <a16:creationId xmlns:a16="http://schemas.microsoft.com/office/drawing/2014/main" id="{3523EC06-3ECF-18C5-DDC9-24015063E9FC}"/>
              </a:ext>
            </a:extLst>
          </p:cNvPr>
          <p:cNvSpPr/>
          <p:nvPr/>
        </p:nvSpPr>
        <p:spPr>
          <a:xfrm>
            <a:off x="8055093" y="5529850"/>
            <a:ext cx="1386896" cy="590001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46F179E7-5096-DB34-FCE5-80F72939AC11}"/>
              </a:ext>
            </a:extLst>
          </p:cNvPr>
          <p:cNvSpPr txBox="1"/>
          <p:nvPr/>
        </p:nvSpPr>
        <p:spPr>
          <a:xfrm>
            <a:off x="8075205" y="5637325"/>
            <a:ext cx="1400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Embedding</a:t>
            </a:r>
          </a:p>
        </p:txBody>
      </p: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0D76137F-5E6C-C692-9918-B8DF040F1A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6619" y="5247580"/>
            <a:ext cx="241300" cy="282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4B4F19A6-E6F5-49EA-7FEA-9C4631C2D7CE}"/>
                  </a:ext>
                </a:extLst>
              </p:cNvPr>
              <p:cNvSpPr txBox="1"/>
              <p:nvPr/>
            </p:nvSpPr>
            <p:spPr>
              <a:xfrm>
                <a:off x="7182180" y="5666845"/>
                <a:ext cx="513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4B4F19A6-E6F5-49EA-7FEA-9C4631C2D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180" y="5666845"/>
                <a:ext cx="513859" cy="307777"/>
              </a:xfrm>
              <a:prstGeom prst="rect">
                <a:avLst/>
              </a:prstGeom>
              <a:blipFill>
                <a:blip r:embed="rId16"/>
                <a:stretch>
                  <a:fillRect l="-4878" r="-48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9A7042E6-184F-F52B-5EF8-D6A1701E2555}"/>
              </a:ext>
            </a:extLst>
          </p:cNvPr>
          <p:cNvSpPr/>
          <p:nvPr/>
        </p:nvSpPr>
        <p:spPr>
          <a:xfrm>
            <a:off x="7089203" y="5656207"/>
            <a:ext cx="664700" cy="389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5" name="Picture 1054">
            <a:extLst>
              <a:ext uri="{FF2B5EF4-FFF2-40B4-BE49-F238E27FC236}">
                <a16:creationId xmlns:a16="http://schemas.microsoft.com/office/drawing/2014/main" id="{A4F490AF-6650-FC8E-6A9E-ECBE2A1DDA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840749" y="5652705"/>
            <a:ext cx="241300" cy="392159"/>
          </a:xfrm>
          <a:prstGeom prst="rect">
            <a:avLst/>
          </a:prstGeom>
        </p:spPr>
      </p:pic>
      <p:sp>
        <p:nvSpPr>
          <p:cNvPr id="1056" name="TextBox 1055">
            <a:extLst>
              <a:ext uri="{FF2B5EF4-FFF2-40B4-BE49-F238E27FC236}">
                <a16:creationId xmlns:a16="http://schemas.microsoft.com/office/drawing/2014/main" id="{858AD9C7-E2DB-46D8-A067-C23B45D7B267}"/>
              </a:ext>
            </a:extLst>
          </p:cNvPr>
          <p:cNvSpPr txBox="1"/>
          <p:nvPr/>
        </p:nvSpPr>
        <p:spPr>
          <a:xfrm>
            <a:off x="9698991" y="3089388"/>
            <a:ext cx="256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Bahnschrift" panose="020B0502040204020203" pitchFamily="34" charset="0"/>
              </a:rPr>
              <a:t>Decoder in machine translation</a:t>
            </a:r>
          </a:p>
          <a:p>
            <a:pPr marL="342900" indent="-342900">
              <a:buAutoNum type="arabicPeriod"/>
            </a:pPr>
            <a:r>
              <a:rPr lang="en-US" dirty="0">
                <a:latin typeface="Bahnschrift" panose="020B0502040204020203" pitchFamily="34" charset="0"/>
              </a:rPr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184273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1236</Words>
  <Application>Microsoft Macintosh PowerPoint</Application>
  <PresentationFormat>Widescreen</PresentationFormat>
  <Paragraphs>288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Bahnschrift</vt:lpstr>
      <vt:lpstr>Calibri</vt:lpstr>
      <vt:lpstr>Calibri Light</vt:lpstr>
      <vt:lpstr>Cambria Math</vt:lpstr>
      <vt:lpstr>Office Theme</vt:lpstr>
      <vt:lpstr>Temporal Dynamics and Recurrent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Shallow Recurrent Decoders for Fluid Flow Reconstructions</dc:title>
  <dc:creator>Jan Williams</dc:creator>
  <cp:lastModifiedBy>Jan Williams</cp:lastModifiedBy>
  <cp:revision>25</cp:revision>
  <dcterms:created xsi:type="dcterms:W3CDTF">2022-11-03T17:07:33Z</dcterms:created>
  <dcterms:modified xsi:type="dcterms:W3CDTF">2023-02-16T22:59:38Z</dcterms:modified>
</cp:coreProperties>
</file>